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7" r:id="rId4"/>
  </p:sldMasterIdLst>
  <p:notesMasterIdLst>
    <p:notesMasterId r:id="rId35"/>
  </p:notesMasterIdLst>
  <p:handoutMasterIdLst>
    <p:handoutMasterId r:id="rId36"/>
  </p:handoutMasterIdLst>
  <p:sldIdLst>
    <p:sldId id="348" r:id="rId5"/>
    <p:sldId id="349" r:id="rId6"/>
    <p:sldId id="373" r:id="rId7"/>
    <p:sldId id="375" r:id="rId8"/>
    <p:sldId id="374" r:id="rId9"/>
    <p:sldId id="377" r:id="rId10"/>
    <p:sldId id="378" r:id="rId11"/>
    <p:sldId id="384" r:id="rId12"/>
    <p:sldId id="385" r:id="rId13"/>
    <p:sldId id="386" r:id="rId14"/>
    <p:sldId id="387" r:id="rId15"/>
    <p:sldId id="388" r:id="rId16"/>
    <p:sldId id="389" r:id="rId17"/>
    <p:sldId id="390" r:id="rId18"/>
    <p:sldId id="391" r:id="rId19"/>
    <p:sldId id="376" r:id="rId20"/>
    <p:sldId id="392" r:id="rId21"/>
    <p:sldId id="393" r:id="rId22"/>
    <p:sldId id="394" r:id="rId23"/>
    <p:sldId id="395" r:id="rId24"/>
    <p:sldId id="372" r:id="rId25"/>
    <p:sldId id="396" r:id="rId26"/>
    <p:sldId id="397" r:id="rId27"/>
    <p:sldId id="382" r:id="rId28"/>
    <p:sldId id="398" r:id="rId29"/>
    <p:sldId id="401" r:id="rId30"/>
    <p:sldId id="399" r:id="rId31"/>
    <p:sldId id="400" r:id="rId32"/>
    <p:sldId id="383" r:id="rId33"/>
    <p:sldId id="363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828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34" autoAdjust="0"/>
  </p:normalViewPr>
  <p:slideViewPr>
    <p:cSldViewPr snapToGrid="0">
      <p:cViewPr varScale="1">
        <p:scale>
          <a:sx n="76" d="100"/>
          <a:sy n="76" d="100"/>
        </p:scale>
        <p:origin x="72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heme" Target="theme/theme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DB5C27D-D827-40F6-A678-FE05CFE2F2B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85EDB1-4C80-4B3D-B888-FE7293D5CA5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7B80F5-53DB-432E-B133-131157E14568}" type="datetimeFigureOut">
              <a:rPr lang="en-CA" smtClean="0"/>
              <a:t>2021-11-24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9F4EDE-40D8-4E43-A1DA-050F540A721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B138B7-180D-46A8-B601-E17C847151E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F1AE1E-B8B6-49AC-AAD9-389A50BB720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2506786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D0E8D9-A456-4ADE-8150-118344986CAD}" type="datetimeFigureOut">
              <a:rPr lang="en-CA" smtClean="0"/>
              <a:t>2021-11-24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32EFBE-0785-4EA3-A5DE-7FAB0071372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4726103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116E4-72B0-461E-A7D0-281E2653DDC2}" type="datetime1">
              <a:rPr lang="en-US" smtClean="0"/>
              <a:t>11/24/2021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8EC5FC9-F7D0-0141-850B-7623CA81A775}"/>
              </a:ext>
            </a:extLst>
          </p:cNvPr>
          <p:cNvSpPr/>
          <p:nvPr userDrawn="1"/>
        </p:nvSpPr>
        <p:spPr>
          <a:xfrm>
            <a:off x="10429390" y="360726"/>
            <a:ext cx="1035859" cy="1035859"/>
          </a:xfrm>
          <a:prstGeom prst="ellipse">
            <a:avLst/>
          </a:prstGeom>
          <a:noFill/>
          <a:ln w="381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8F839E6-7F1F-6E4D-B83C-F5DA99E98229}"/>
              </a:ext>
            </a:extLst>
          </p:cNvPr>
          <p:cNvSpPr/>
          <p:nvPr userDrawn="1"/>
        </p:nvSpPr>
        <p:spPr>
          <a:xfrm>
            <a:off x="10337662" y="4398630"/>
            <a:ext cx="1700492" cy="1700492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EACA50E-A3A8-9D41-B30C-03B00FB2DEF0}"/>
              </a:ext>
            </a:extLst>
          </p:cNvPr>
          <p:cNvSpPr/>
          <p:nvPr userDrawn="1"/>
        </p:nvSpPr>
        <p:spPr>
          <a:xfrm>
            <a:off x="5664569" y="541205"/>
            <a:ext cx="283407" cy="283407"/>
          </a:xfrm>
          <a:prstGeom prst="ellipse">
            <a:avLst/>
          </a:prstGeom>
          <a:solidFill>
            <a:schemeClr val="accent6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A92073B-F20B-034A-BC3A-9B993F0DD0BA}"/>
              </a:ext>
            </a:extLst>
          </p:cNvPr>
          <p:cNvSpPr/>
          <p:nvPr userDrawn="1"/>
        </p:nvSpPr>
        <p:spPr>
          <a:xfrm>
            <a:off x="458087" y="5430446"/>
            <a:ext cx="99011" cy="99011"/>
          </a:xfrm>
          <a:prstGeom prst="ellipse">
            <a:avLst/>
          </a:prstGeom>
          <a:solidFill>
            <a:schemeClr val="accent4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4091F50-D240-B145-B0B1-DAEDDFDE34AD}"/>
              </a:ext>
            </a:extLst>
          </p:cNvPr>
          <p:cNvSpPr/>
          <p:nvPr userDrawn="1"/>
        </p:nvSpPr>
        <p:spPr>
          <a:xfrm>
            <a:off x="0" y="-1994"/>
            <a:ext cx="1700492" cy="1700492"/>
          </a:xfrm>
          <a:prstGeom prst="ellipse">
            <a:avLst/>
          </a:prstGeom>
          <a:noFill/>
          <a:ln w="38100">
            <a:solidFill>
              <a:schemeClr val="accent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27005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610728-F91F-484E-A00F-23AC243CDAC3}" type="datetime1">
              <a:rPr lang="en-US" smtClean="0"/>
              <a:t>11/24/2021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A2141DD-8D8D-FA43-BD4F-2CFC93C87782}"/>
              </a:ext>
            </a:extLst>
          </p:cNvPr>
          <p:cNvGrpSpPr/>
          <p:nvPr userDrawn="1"/>
        </p:nvGrpSpPr>
        <p:grpSpPr>
          <a:xfrm rot="5400000">
            <a:off x="-21619" y="1088453"/>
            <a:ext cx="910099" cy="99010"/>
            <a:chOff x="622418" y="280927"/>
            <a:chExt cx="2335705" cy="254101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71A62821-5E0F-DE41-B5C2-17A3A7277F4E}"/>
                </a:ext>
              </a:extLst>
            </p:cNvPr>
            <p:cNvSpPr/>
            <p:nvPr userDrawn="1"/>
          </p:nvSpPr>
          <p:spPr>
            <a:xfrm>
              <a:off x="1038739" y="280927"/>
              <a:ext cx="254101" cy="254101"/>
            </a:xfrm>
            <a:prstGeom prst="ellipse">
              <a:avLst/>
            </a:prstGeom>
            <a:solidFill>
              <a:schemeClr val="accent2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C311AE14-D8F0-1D4C-9D8D-603836582793}"/>
                </a:ext>
              </a:extLst>
            </p:cNvPr>
            <p:cNvSpPr/>
            <p:nvPr userDrawn="1"/>
          </p:nvSpPr>
          <p:spPr>
            <a:xfrm>
              <a:off x="1455060" y="280927"/>
              <a:ext cx="254101" cy="254101"/>
            </a:xfrm>
            <a:prstGeom prst="ellipse">
              <a:avLst/>
            </a:prstGeom>
            <a:solidFill>
              <a:schemeClr val="accent3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1F2BE645-D4F2-304C-9AFA-473D8F888A85}"/>
                </a:ext>
              </a:extLst>
            </p:cNvPr>
            <p:cNvSpPr/>
            <p:nvPr userDrawn="1"/>
          </p:nvSpPr>
          <p:spPr>
            <a:xfrm>
              <a:off x="1871381" y="280927"/>
              <a:ext cx="254101" cy="254101"/>
            </a:xfrm>
            <a:prstGeom prst="ellipse">
              <a:avLst/>
            </a:prstGeom>
            <a:solidFill>
              <a:schemeClr val="accent4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93640330-30A6-6948-87A7-9DE6D41794F5}"/>
                </a:ext>
              </a:extLst>
            </p:cNvPr>
            <p:cNvSpPr/>
            <p:nvPr userDrawn="1"/>
          </p:nvSpPr>
          <p:spPr>
            <a:xfrm>
              <a:off x="2287702" y="280927"/>
              <a:ext cx="254101" cy="254101"/>
            </a:xfrm>
            <a:prstGeom prst="ellipse">
              <a:avLst/>
            </a:prstGeom>
            <a:solidFill>
              <a:schemeClr val="accent5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ADFB6548-D83C-1D4E-AE87-2E8F1D3D0FA7}"/>
                </a:ext>
              </a:extLst>
            </p:cNvPr>
            <p:cNvSpPr/>
            <p:nvPr userDrawn="1"/>
          </p:nvSpPr>
          <p:spPr>
            <a:xfrm>
              <a:off x="2704022" y="280927"/>
              <a:ext cx="254101" cy="254101"/>
            </a:xfrm>
            <a:prstGeom prst="ellipse">
              <a:avLst/>
            </a:prstGeom>
            <a:solidFill>
              <a:schemeClr val="accent6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D97C7400-7EDC-8845-AB5A-80FB8175C1E2}"/>
                </a:ext>
              </a:extLst>
            </p:cNvPr>
            <p:cNvSpPr/>
            <p:nvPr userDrawn="1"/>
          </p:nvSpPr>
          <p:spPr>
            <a:xfrm>
              <a:off x="622418" y="280927"/>
              <a:ext cx="254101" cy="254101"/>
            </a:xfrm>
            <a:prstGeom prst="ellipse">
              <a:avLst/>
            </a:prstGeom>
            <a:solidFill>
              <a:schemeClr val="accent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8" name="Title 1">
            <a:extLst>
              <a:ext uri="{FF2B5EF4-FFF2-40B4-BE49-F238E27FC236}">
                <a16:creationId xmlns:a16="http://schemas.microsoft.com/office/drawing/2014/main" id="{BC941C44-9B96-0040-8C71-D8364EB577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280" y="421817"/>
            <a:ext cx="10058400" cy="1369074"/>
          </a:xfrm>
          <a:prstGeom prst="rect">
            <a:avLst/>
          </a:prstGeom>
        </p:spPr>
        <p:txBody>
          <a:bodyPr lIns="0" rIns="0" anchor="ctr">
            <a:normAutofit/>
          </a:bodyPr>
          <a:lstStyle>
            <a:lvl1pPr>
              <a:defRPr sz="4000" cap="all" baseline="0"/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E014993B-5057-2A4C-9CA0-383DC5504020}"/>
              </a:ext>
            </a:extLst>
          </p:cNvPr>
          <p:cNvSpPr/>
          <p:nvPr userDrawn="1"/>
        </p:nvSpPr>
        <p:spPr>
          <a:xfrm>
            <a:off x="10429390" y="360726"/>
            <a:ext cx="1035859" cy="1035859"/>
          </a:xfrm>
          <a:prstGeom prst="ellipse">
            <a:avLst/>
          </a:prstGeom>
          <a:noFill/>
          <a:ln w="381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43B110E8-1FE2-BC47-A5AE-4C698B688B65}"/>
              </a:ext>
            </a:extLst>
          </p:cNvPr>
          <p:cNvSpPr/>
          <p:nvPr userDrawn="1"/>
        </p:nvSpPr>
        <p:spPr>
          <a:xfrm>
            <a:off x="5664570" y="125360"/>
            <a:ext cx="176394" cy="176394"/>
          </a:xfrm>
          <a:prstGeom prst="ellipse">
            <a:avLst/>
          </a:prstGeom>
          <a:solidFill>
            <a:schemeClr val="accent6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7DACF2F-5D4D-434D-8786-E4DF0385E6F6}"/>
              </a:ext>
            </a:extLst>
          </p:cNvPr>
          <p:cNvSpPr/>
          <p:nvPr userDrawn="1"/>
        </p:nvSpPr>
        <p:spPr>
          <a:xfrm>
            <a:off x="458087" y="5430446"/>
            <a:ext cx="99011" cy="99011"/>
          </a:xfrm>
          <a:prstGeom prst="ellipse">
            <a:avLst/>
          </a:prstGeom>
          <a:solidFill>
            <a:schemeClr val="accent4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FE816CC-CBCA-7946-B9E5-E9649EF369BE}"/>
              </a:ext>
            </a:extLst>
          </p:cNvPr>
          <p:cNvSpPr/>
          <p:nvPr userDrawn="1"/>
        </p:nvSpPr>
        <p:spPr>
          <a:xfrm>
            <a:off x="11383587" y="6035040"/>
            <a:ext cx="776923" cy="776923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82784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9E160-6C5F-48CA-B1D9-FF67E6C2CDE4}" type="datetime1">
              <a:rPr lang="en-US" smtClean="0"/>
              <a:t>11/24/2021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Picture Placeholder 3">
            <a:extLst>
              <a:ext uri="{FF2B5EF4-FFF2-40B4-BE49-F238E27FC236}">
                <a16:creationId xmlns:a16="http://schemas.microsoft.com/office/drawing/2014/main" id="{C950F4E3-11A9-2549-A00D-601AEF6E49A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97279" y="2160508"/>
            <a:ext cx="2919413" cy="2919413"/>
          </a:xfrm>
          <a:prstGeom prst="ellipse">
            <a:avLst/>
          </a:prstGeom>
          <a:solidFill>
            <a:srgbClr val="EDEFF7"/>
          </a:solidFill>
          <a:ln w="38100">
            <a:solidFill>
              <a:schemeClr val="accent3"/>
            </a:solidFill>
          </a:ln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21B5A175-E633-E74F-AE3B-DF58F989F44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59186" y="2160508"/>
            <a:ext cx="2919413" cy="2919413"/>
          </a:xfrm>
          <a:prstGeom prst="ellipse">
            <a:avLst/>
          </a:prstGeom>
          <a:solidFill>
            <a:srgbClr val="EDEFF7"/>
          </a:solidFill>
          <a:ln w="38100">
            <a:solidFill>
              <a:schemeClr val="accent6"/>
            </a:solidFill>
          </a:ln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Picture Placeholder 3">
            <a:extLst>
              <a:ext uri="{FF2B5EF4-FFF2-40B4-BE49-F238E27FC236}">
                <a16:creationId xmlns:a16="http://schemas.microsoft.com/office/drawing/2014/main" id="{261D2778-BA56-D247-9B2C-28D010C9D4E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221093" y="2160508"/>
            <a:ext cx="2919413" cy="2919413"/>
          </a:xfrm>
          <a:prstGeom prst="ellipse">
            <a:avLst/>
          </a:prstGeom>
          <a:solidFill>
            <a:srgbClr val="EDEFF7"/>
          </a:solidFill>
          <a:ln w="38100">
            <a:solidFill>
              <a:schemeClr val="accent1"/>
            </a:solidFill>
          </a:ln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2DAF6EFF-134E-BA40-8B51-917FDE13C07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097279" y="5486968"/>
            <a:ext cx="2919413" cy="583534"/>
          </a:xfrm>
        </p:spPr>
        <p:txBody>
          <a:bodyPr lIns="91440" rIns="91440" anchor="ctr">
            <a:normAutofit/>
          </a:bodyPr>
          <a:lstStyle>
            <a:lvl1pPr marL="0" indent="0" algn="ctr">
              <a:buNone/>
              <a:defRPr sz="18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Name Goes Here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188BF917-678C-1249-95B9-7FD2AC7B2231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4666773" y="5486968"/>
            <a:ext cx="2919413" cy="583534"/>
          </a:xfrm>
        </p:spPr>
        <p:txBody>
          <a:bodyPr lIns="91440" rIns="91440" anchor="ctr">
            <a:normAutofit/>
          </a:bodyPr>
          <a:lstStyle>
            <a:lvl1pPr marL="0" indent="0" algn="ctr">
              <a:buNone/>
              <a:defRPr sz="18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Name Goes Here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BAFF17AE-3EA2-2D47-BCDD-E5587B127062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8236267" y="5486968"/>
            <a:ext cx="2919413" cy="583534"/>
          </a:xfrm>
        </p:spPr>
        <p:txBody>
          <a:bodyPr lIns="91440" rIns="91440" anchor="ctr">
            <a:normAutofit/>
          </a:bodyPr>
          <a:lstStyle>
            <a:lvl1pPr marL="0" indent="0" algn="ctr">
              <a:buNone/>
              <a:defRPr sz="18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Name Goes Here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2D7EDB7-7C02-0245-8A1F-553F094A4429}"/>
              </a:ext>
            </a:extLst>
          </p:cNvPr>
          <p:cNvGrpSpPr/>
          <p:nvPr userDrawn="1"/>
        </p:nvGrpSpPr>
        <p:grpSpPr>
          <a:xfrm rot="5400000">
            <a:off x="-21619" y="1088453"/>
            <a:ext cx="910099" cy="99010"/>
            <a:chOff x="622418" y="280927"/>
            <a:chExt cx="2335705" cy="254101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8CF5D165-4F6F-2447-8B9E-8B0D94808ED3}"/>
                </a:ext>
              </a:extLst>
            </p:cNvPr>
            <p:cNvSpPr/>
            <p:nvPr userDrawn="1"/>
          </p:nvSpPr>
          <p:spPr>
            <a:xfrm>
              <a:off x="1038739" y="280927"/>
              <a:ext cx="254101" cy="254101"/>
            </a:xfrm>
            <a:prstGeom prst="ellipse">
              <a:avLst/>
            </a:prstGeom>
            <a:solidFill>
              <a:schemeClr val="accent2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146C35C7-7133-4C43-BBF7-575440F7BAD3}"/>
                </a:ext>
              </a:extLst>
            </p:cNvPr>
            <p:cNvSpPr/>
            <p:nvPr userDrawn="1"/>
          </p:nvSpPr>
          <p:spPr>
            <a:xfrm>
              <a:off x="1455060" y="280927"/>
              <a:ext cx="254101" cy="254101"/>
            </a:xfrm>
            <a:prstGeom prst="ellipse">
              <a:avLst/>
            </a:prstGeom>
            <a:solidFill>
              <a:schemeClr val="accent3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D33DD7BE-C379-5C42-9FB0-EF72161049F4}"/>
                </a:ext>
              </a:extLst>
            </p:cNvPr>
            <p:cNvSpPr/>
            <p:nvPr userDrawn="1"/>
          </p:nvSpPr>
          <p:spPr>
            <a:xfrm>
              <a:off x="1871381" y="280927"/>
              <a:ext cx="254101" cy="254101"/>
            </a:xfrm>
            <a:prstGeom prst="ellipse">
              <a:avLst/>
            </a:prstGeom>
            <a:solidFill>
              <a:schemeClr val="accent4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743DFC41-C6DE-7942-9358-E23A1EE8759D}"/>
                </a:ext>
              </a:extLst>
            </p:cNvPr>
            <p:cNvSpPr/>
            <p:nvPr userDrawn="1"/>
          </p:nvSpPr>
          <p:spPr>
            <a:xfrm>
              <a:off x="2287702" y="280927"/>
              <a:ext cx="254101" cy="254101"/>
            </a:xfrm>
            <a:prstGeom prst="ellipse">
              <a:avLst/>
            </a:prstGeom>
            <a:solidFill>
              <a:schemeClr val="accent5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A2ABB593-7229-9548-8BCC-C947B1BF8D93}"/>
                </a:ext>
              </a:extLst>
            </p:cNvPr>
            <p:cNvSpPr/>
            <p:nvPr userDrawn="1"/>
          </p:nvSpPr>
          <p:spPr>
            <a:xfrm>
              <a:off x="2704022" y="280927"/>
              <a:ext cx="254101" cy="254101"/>
            </a:xfrm>
            <a:prstGeom prst="ellipse">
              <a:avLst/>
            </a:prstGeom>
            <a:solidFill>
              <a:schemeClr val="accent6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986D2413-D60D-484E-ACAB-31891AFDA133}"/>
                </a:ext>
              </a:extLst>
            </p:cNvPr>
            <p:cNvSpPr/>
            <p:nvPr userDrawn="1"/>
          </p:nvSpPr>
          <p:spPr>
            <a:xfrm>
              <a:off x="622418" y="280927"/>
              <a:ext cx="254101" cy="254101"/>
            </a:xfrm>
            <a:prstGeom prst="ellipse">
              <a:avLst/>
            </a:prstGeom>
            <a:solidFill>
              <a:schemeClr val="accent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4" name="Title 1">
            <a:extLst>
              <a:ext uri="{FF2B5EF4-FFF2-40B4-BE49-F238E27FC236}">
                <a16:creationId xmlns:a16="http://schemas.microsoft.com/office/drawing/2014/main" id="{86090E0F-345E-3D4B-8886-95D8A4A77C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280" y="421817"/>
            <a:ext cx="10058400" cy="1369074"/>
          </a:xfrm>
          <a:prstGeom prst="rect">
            <a:avLst/>
          </a:prstGeom>
        </p:spPr>
        <p:txBody>
          <a:bodyPr lIns="0" rIns="0" anchor="ctr">
            <a:normAutofit/>
          </a:bodyPr>
          <a:lstStyle>
            <a:lvl1pPr>
              <a:defRPr sz="4000" cap="all" baseline="0"/>
            </a:lvl1pPr>
          </a:lstStyle>
          <a:p>
            <a:r>
              <a:rPr lang="en-US" dirty="0"/>
              <a:t>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32586829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17873" y="758952"/>
            <a:ext cx="7356255" cy="3566160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algn="ctr">
              <a:lnSpc>
                <a:spcPct val="9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17873" y="4663440"/>
            <a:ext cx="7356255" cy="1143000"/>
          </a:xfrm>
        </p:spPr>
        <p:txBody>
          <a:bodyPr lIns="91440" rIns="91440" anchor="t" anchorCtr="0">
            <a:normAutofit/>
          </a:bodyPr>
          <a:lstStyle>
            <a:lvl1pPr marL="0" indent="0" algn="ctr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158240" y="4485132"/>
            <a:ext cx="987552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E4DC3-AF76-4BCA-8F4C-D33DF8A30A1B}" type="datetime1">
              <a:rPr lang="en-US" smtClean="0"/>
              <a:t>11/24/2021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675A452-E352-BE40-9E44-7C0E90F4DBC5}"/>
              </a:ext>
            </a:extLst>
          </p:cNvPr>
          <p:cNvSpPr/>
          <p:nvPr userDrawn="1"/>
        </p:nvSpPr>
        <p:spPr>
          <a:xfrm>
            <a:off x="10429390" y="360726"/>
            <a:ext cx="1035859" cy="1035859"/>
          </a:xfrm>
          <a:prstGeom prst="ellipse">
            <a:avLst/>
          </a:prstGeom>
          <a:noFill/>
          <a:ln w="381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2E00246-7C7C-8E48-B95E-02BE89F197F5}"/>
              </a:ext>
            </a:extLst>
          </p:cNvPr>
          <p:cNvSpPr/>
          <p:nvPr userDrawn="1"/>
        </p:nvSpPr>
        <p:spPr>
          <a:xfrm>
            <a:off x="10337662" y="4398630"/>
            <a:ext cx="1700492" cy="1700492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BF1652A-A323-BC48-9A00-7ECF1C4E1DA4}"/>
              </a:ext>
            </a:extLst>
          </p:cNvPr>
          <p:cNvSpPr/>
          <p:nvPr userDrawn="1"/>
        </p:nvSpPr>
        <p:spPr>
          <a:xfrm>
            <a:off x="11634902" y="2565781"/>
            <a:ext cx="283407" cy="283407"/>
          </a:xfrm>
          <a:prstGeom prst="ellipse">
            <a:avLst/>
          </a:prstGeom>
          <a:solidFill>
            <a:schemeClr val="accent2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733BC29-8FD1-CB45-8FF6-0C7CC3CB423D}"/>
              </a:ext>
            </a:extLst>
          </p:cNvPr>
          <p:cNvSpPr/>
          <p:nvPr userDrawn="1"/>
        </p:nvSpPr>
        <p:spPr>
          <a:xfrm>
            <a:off x="458087" y="5430446"/>
            <a:ext cx="99011" cy="99011"/>
          </a:xfrm>
          <a:prstGeom prst="ellipse">
            <a:avLst/>
          </a:prstGeom>
          <a:solidFill>
            <a:schemeClr val="accent4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C67EB1F-C984-B840-BD1F-FD174D01A3AF}"/>
              </a:ext>
            </a:extLst>
          </p:cNvPr>
          <p:cNvSpPr/>
          <p:nvPr userDrawn="1"/>
        </p:nvSpPr>
        <p:spPr>
          <a:xfrm>
            <a:off x="6135" y="0"/>
            <a:ext cx="1700492" cy="1700492"/>
          </a:xfrm>
          <a:prstGeom prst="ellipse">
            <a:avLst/>
          </a:prstGeom>
          <a:noFill/>
          <a:ln w="38100">
            <a:solidFill>
              <a:schemeClr val="accent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9D75F8B1-A294-E349-BD08-B06B2954212A}"/>
              </a:ext>
            </a:extLst>
          </p:cNvPr>
          <p:cNvGrpSpPr/>
          <p:nvPr userDrawn="1"/>
        </p:nvGrpSpPr>
        <p:grpSpPr>
          <a:xfrm>
            <a:off x="495300" y="0"/>
            <a:ext cx="11201400" cy="6880860"/>
            <a:chOff x="495300" y="0"/>
            <a:chExt cx="11201400" cy="6880860"/>
          </a:xfrm>
        </p:grpSpPr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5942EFAD-842E-9C46-9853-C0F135D24007}"/>
                </a:ext>
              </a:extLst>
            </p:cNvPr>
            <p:cNvSpPr/>
            <p:nvPr userDrawn="1"/>
          </p:nvSpPr>
          <p:spPr>
            <a:xfrm>
              <a:off x="495300" y="0"/>
              <a:ext cx="1337265" cy="6880860"/>
            </a:xfrm>
            <a:custGeom>
              <a:avLst/>
              <a:gdLst>
                <a:gd name="connsiteX0" fmla="*/ 1173967 w 1337265"/>
                <a:gd name="connsiteY0" fmla="*/ 0 h 6880860"/>
                <a:gd name="connsiteX1" fmla="*/ 1319300 w 1337265"/>
                <a:gd name="connsiteY1" fmla="*/ 0 h 6880860"/>
                <a:gd name="connsiteX2" fmla="*/ 1204253 w 1337265"/>
                <a:gd name="connsiteY2" fmla="*/ 146399 h 6880860"/>
                <a:gd name="connsiteX3" fmla="*/ 114300 w 1337265"/>
                <a:gd name="connsiteY3" fmla="*/ 3429000 h 6880860"/>
                <a:gd name="connsiteX4" fmla="*/ 1204253 w 1337265"/>
                <a:gd name="connsiteY4" fmla="*/ 6711601 h 6880860"/>
                <a:gd name="connsiteX5" fmla="*/ 1337265 w 1337265"/>
                <a:gd name="connsiteY5" fmla="*/ 6880860 h 6880860"/>
                <a:gd name="connsiteX6" fmla="*/ 1191931 w 1337265"/>
                <a:gd name="connsiteY6" fmla="*/ 6880860 h 6880860"/>
                <a:gd name="connsiteX7" fmla="*/ 1112661 w 1337265"/>
                <a:gd name="connsiteY7" fmla="*/ 6779988 h 6880860"/>
                <a:gd name="connsiteX8" fmla="*/ 0 w 1337265"/>
                <a:gd name="connsiteY8" fmla="*/ 3429000 h 6880860"/>
                <a:gd name="connsiteX9" fmla="*/ 1112661 w 1337265"/>
                <a:gd name="connsiteY9" fmla="*/ 78012 h 6880860"/>
                <a:gd name="connsiteX10" fmla="*/ 1173967 w 1337265"/>
                <a:gd name="connsiteY10" fmla="*/ 0 h 6880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37265" h="6880860">
                  <a:moveTo>
                    <a:pt x="1173967" y="0"/>
                  </a:moveTo>
                  <a:lnTo>
                    <a:pt x="1319300" y="0"/>
                  </a:lnTo>
                  <a:lnTo>
                    <a:pt x="1204253" y="146399"/>
                  </a:lnTo>
                  <a:cubicBezTo>
                    <a:pt x="519693" y="1061765"/>
                    <a:pt x="114300" y="2198040"/>
                    <a:pt x="114300" y="3429000"/>
                  </a:cubicBezTo>
                  <a:cubicBezTo>
                    <a:pt x="114300" y="4659960"/>
                    <a:pt x="519693" y="5796235"/>
                    <a:pt x="1204253" y="6711601"/>
                  </a:cubicBezTo>
                  <a:lnTo>
                    <a:pt x="1337265" y="6880860"/>
                  </a:lnTo>
                  <a:lnTo>
                    <a:pt x="1191931" y="6880860"/>
                  </a:lnTo>
                  <a:lnTo>
                    <a:pt x="1112661" y="6779988"/>
                  </a:lnTo>
                  <a:cubicBezTo>
                    <a:pt x="413839" y="5845552"/>
                    <a:pt x="0" y="4685605"/>
                    <a:pt x="0" y="3429000"/>
                  </a:cubicBezTo>
                  <a:cubicBezTo>
                    <a:pt x="0" y="2172395"/>
                    <a:pt x="413839" y="1012448"/>
                    <a:pt x="1112661" y="78012"/>
                  </a:cubicBezTo>
                  <a:lnTo>
                    <a:pt x="117396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BE0B7AF7-52C0-EB45-93DE-79DFF44F5AAE}"/>
                </a:ext>
              </a:extLst>
            </p:cNvPr>
            <p:cNvSpPr/>
            <p:nvPr userDrawn="1"/>
          </p:nvSpPr>
          <p:spPr>
            <a:xfrm>
              <a:off x="10359435" y="0"/>
              <a:ext cx="1337265" cy="6880860"/>
            </a:xfrm>
            <a:custGeom>
              <a:avLst/>
              <a:gdLst>
                <a:gd name="connsiteX0" fmla="*/ 17965 w 1337265"/>
                <a:gd name="connsiteY0" fmla="*/ 0 h 6880860"/>
                <a:gd name="connsiteX1" fmla="*/ 163299 w 1337265"/>
                <a:gd name="connsiteY1" fmla="*/ 0 h 6880860"/>
                <a:gd name="connsiteX2" fmla="*/ 224604 w 1337265"/>
                <a:gd name="connsiteY2" fmla="*/ 78012 h 6880860"/>
                <a:gd name="connsiteX3" fmla="*/ 1337265 w 1337265"/>
                <a:gd name="connsiteY3" fmla="*/ 3429000 h 6880860"/>
                <a:gd name="connsiteX4" fmla="*/ 224604 w 1337265"/>
                <a:gd name="connsiteY4" fmla="*/ 6779988 h 6880860"/>
                <a:gd name="connsiteX5" fmla="*/ 145334 w 1337265"/>
                <a:gd name="connsiteY5" fmla="*/ 6880860 h 6880860"/>
                <a:gd name="connsiteX6" fmla="*/ 0 w 1337265"/>
                <a:gd name="connsiteY6" fmla="*/ 6880860 h 6880860"/>
                <a:gd name="connsiteX7" fmla="*/ 133012 w 1337265"/>
                <a:gd name="connsiteY7" fmla="*/ 6711601 h 6880860"/>
                <a:gd name="connsiteX8" fmla="*/ 1222965 w 1337265"/>
                <a:gd name="connsiteY8" fmla="*/ 3429000 h 6880860"/>
                <a:gd name="connsiteX9" fmla="*/ 133012 w 1337265"/>
                <a:gd name="connsiteY9" fmla="*/ 146399 h 6880860"/>
                <a:gd name="connsiteX10" fmla="*/ 17965 w 1337265"/>
                <a:gd name="connsiteY10" fmla="*/ 0 h 6880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37265" h="6880860">
                  <a:moveTo>
                    <a:pt x="17965" y="0"/>
                  </a:moveTo>
                  <a:lnTo>
                    <a:pt x="163299" y="0"/>
                  </a:lnTo>
                  <a:lnTo>
                    <a:pt x="224604" y="78012"/>
                  </a:lnTo>
                  <a:cubicBezTo>
                    <a:pt x="923426" y="1012448"/>
                    <a:pt x="1337265" y="2172395"/>
                    <a:pt x="1337265" y="3429000"/>
                  </a:cubicBezTo>
                  <a:cubicBezTo>
                    <a:pt x="1337265" y="4685605"/>
                    <a:pt x="923426" y="5845552"/>
                    <a:pt x="224604" y="6779988"/>
                  </a:cubicBezTo>
                  <a:lnTo>
                    <a:pt x="145334" y="6880860"/>
                  </a:lnTo>
                  <a:lnTo>
                    <a:pt x="0" y="6880860"/>
                  </a:lnTo>
                  <a:lnTo>
                    <a:pt x="133012" y="6711601"/>
                  </a:lnTo>
                  <a:cubicBezTo>
                    <a:pt x="817572" y="5796235"/>
                    <a:pt x="1222965" y="4659960"/>
                    <a:pt x="1222965" y="3429000"/>
                  </a:cubicBezTo>
                  <a:cubicBezTo>
                    <a:pt x="1222965" y="2198040"/>
                    <a:pt x="817572" y="1061765"/>
                    <a:pt x="133012" y="146399"/>
                  </a:cubicBezTo>
                  <a:lnTo>
                    <a:pt x="1796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5969842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138B2-FC25-4D1D-A3DE-3427902FBEDA}" type="datetime1">
              <a:rPr lang="en-US" smtClean="0"/>
              <a:t>11/24/2021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06E6D77-4CA3-764C-99E1-7D2CFE6B929E}"/>
              </a:ext>
            </a:extLst>
          </p:cNvPr>
          <p:cNvGrpSpPr/>
          <p:nvPr userDrawn="1"/>
        </p:nvGrpSpPr>
        <p:grpSpPr>
          <a:xfrm rot="5400000">
            <a:off x="-21619" y="1088453"/>
            <a:ext cx="910099" cy="99010"/>
            <a:chOff x="622418" y="280927"/>
            <a:chExt cx="2335705" cy="254101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1D155117-8A2A-414B-9598-C2919DF747DC}"/>
                </a:ext>
              </a:extLst>
            </p:cNvPr>
            <p:cNvSpPr/>
            <p:nvPr userDrawn="1"/>
          </p:nvSpPr>
          <p:spPr>
            <a:xfrm>
              <a:off x="1038739" y="280927"/>
              <a:ext cx="254101" cy="254101"/>
            </a:xfrm>
            <a:prstGeom prst="ellipse">
              <a:avLst/>
            </a:prstGeom>
            <a:solidFill>
              <a:schemeClr val="accent2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3838F88-99DE-9246-A83B-9C7DB6AE99EF}"/>
                </a:ext>
              </a:extLst>
            </p:cNvPr>
            <p:cNvSpPr/>
            <p:nvPr userDrawn="1"/>
          </p:nvSpPr>
          <p:spPr>
            <a:xfrm>
              <a:off x="1455060" y="280927"/>
              <a:ext cx="254101" cy="254101"/>
            </a:xfrm>
            <a:prstGeom prst="ellipse">
              <a:avLst/>
            </a:prstGeom>
            <a:solidFill>
              <a:schemeClr val="accent3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031FBA2-FD0D-7346-8941-4861923E15CF}"/>
                </a:ext>
              </a:extLst>
            </p:cNvPr>
            <p:cNvSpPr/>
            <p:nvPr userDrawn="1"/>
          </p:nvSpPr>
          <p:spPr>
            <a:xfrm>
              <a:off x="1871381" y="280927"/>
              <a:ext cx="254101" cy="254101"/>
            </a:xfrm>
            <a:prstGeom prst="ellipse">
              <a:avLst/>
            </a:prstGeom>
            <a:solidFill>
              <a:schemeClr val="accent4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22D5D5E-3339-5D47-9E1C-8897082672DB}"/>
                </a:ext>
              </a:extLst>
            </p:cNvPr>
            <p:cNvSpPr/>
            <p:nvPr userDrawn="1"/>
          </p:nvSpPr>
          <p:spPr>
            <a:xfrm>
              <a:off x="2287702" y="280927"/>
              <a:ext cx="254101" cy="254101"/>
            </a:xfrm>
            <a:prstGeom prst="ellipse">
              <a:avLst/>
            </a:prstGeom>
            <a:solidFill>
              <a:schemeClr val="accent5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3BE7267-458F-A141-8480-10E9FB553671}"/>
                </a:ext>
              </a:extLst>
            </p:cNvPr>
            <p:cNvSpPr/>
            <p:nvPr userDrawn="1"/>
          </p:nvSpPr>
          <p:spPr>
            <a:xfrm>
              <a:off x="2704022" y="280927"/>
              <a:ext cx="254101" cy="254101"/>
            </a:xfrm>
            <a:prstGeom prst="ellipse">
              <a:avLst/>
            </a:prstGeom>
            <a:solidFill>
              <a:schemeClr val="accent6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71A438B-57BE-F445-AFBB-BBB2270E9BB4}"/>
                </a:ext>
              </a:extLst>
            </p:cNvPr>
            <p:cNvSpPr/>
            <p:nvPr userDrawn="1"/>
          </p:nvSpPr>
          <p:spPr>
            <a:xfrm>
              <a:off x="622418" y="280927"/>
              <a:ext cx="254101" cy="254101"/>
            </a:xfrm>
            <a:prstGeom prst="ellipse">
              <a:avLst/>
            </a:prstGeom>
            <a:solidFill>
              <a:schemeClr val="accent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8" name="Title 1">
            <a:extLst>
              <a:ext uri="{FF2B5EF4-FFF2-40B4-BE49-F238E27FC236}">
                <a16:creationId xmlns:a16="http://schemas.microsoft.com/office/drawing/2014/main" id="{040C74AA-3663-2A49-AA62-C9207F22BF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280" y="421817"/>
            <a:ext cx="10058400" cy="1369074"/>
          </a:xfrm>
          <a:prstGeom prst="rect">
            <a:avLst/>
          </a:prstGeom>
        </p:spPr>
        <p:txBody>
          <a:bodyPr lIns="0" rIns="0" anchor="ctr">
            <a:normAutofit/>
          </a:bodyPr>
          <a:lstStyle>
            <a:lvl1pPr>
              <a:defRPr sz="4000" cap="all" baseline="0"/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8E70AAE0-F405-8C4D-B2F2-BC73ABD2560F}"/>
              </a:ext>
            </a:extLst>
          </p:cNvPr>
          <p:cNvSpPr/>
          <p:nvPr userDrawn="1"/>
        </p:nvSpPr>
        <p:spPr>
          <a:xfrm>
            <a:off x="10429390" y="360726"/>
            <a:ext cx="1035859" cy="1035859"/>
          </a:xfrm>
          <a:prstGeom prst="ellipse">
            <a:avLst/>
          </a:prstGeom>
          <a:noFill/>
          <a:ln w="381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FC72AC8A-19AA-5641-88DA-414732A1A643}"/>
              </a:ext>
            </a:extLst>
          </p:cNvPr>
          <p:cNvSpPr/>
          <p:nvPr userDrawn="1"/>
        </p:nvSpPr>
        <p:spPr>
          <a:xfrm>
            <a:off x="458087" y="5430446"/>
            <a:ext cx="99011" cy="99011"/>
          </a:xfrm>
          <a:prstGeom prst="ellipse">
            <a:avLst/>
          </a:prstGeom>
          <a:solidFill>
            <a:schemeClr val="accent4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B0FF4153-FE4A-204C-B4B4-F331F8058F73}"/>
              </a:ext>
            </a:extLst>
          </p:cNvPr>
          <p:cNvSpPr/>
          <p:nvPr userDrawn="1"/>
        </p:nvSpPr>
        <p:spPr>
          <a:xfrm>
            <a:off x="5664570" y="125360"/>
            <a:ext cx="176394" cy="176394"/>
          </a:xfrm>
          <a:prstGeom prst="ellipse">
            <a:avLst/>
          </a:prstGeom>
          <a:solidFill>
            <a:schemeClr val="accent6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0910027-B57E-5C4C-B196-C2CF16EB6B83}"/>
              </a:ext>
            </a:extLst>
          </p:cNvPr>
          <p:cNvSpPr/>
          <p:nvPr userDrawn="1"/>
        </p:nvSpPr>
        <p:spPr>
          <a:xfrm>
            <a:off x="11383587" y="6035040"/>
            <a:ext cx="776923" cy="776923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79728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056FAE-69AF-40F7-980B-BB13EF93F653}" type="datetime1">
              <a:rPr lang="en-US" smtClean="0"/>
              <a:t>11/24/2021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D896C11-7092-DD43-9676-23A81081B759}"/>
              </a:ext>
            </a:extLst>
          </p:cNvPr>
          <p:cNvGrpSpPr/>
          <p:nvPr userDrawn="1"/>
        </p:nvGrpSpPr>
        <p:grpSpPr>
          <a:xfrm rot="5400000">
            <a:off x="-21619" y="1088453"/>
            <a:ext cx="910099" cy="99010"/>
            <a:chOff x="622418" y="280927"/>
            <a:chExt cx="2335705" cy="254101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39FB8D4-533A-0C44-89B5-487470B0B82B}"/>
                </a:ext>
              </a:extLst>
            </p:cNvPr>
            <p:cNvSpPr/>
            <p:nvPr userDrawn="1"/>
          </p:nvSpPr>
          <p:spPr>
            <a:xfrm>
              <a:off x="1038739" y="280927"/>
              <a:ext cx="254101" cy="254101"/>
            </a:xfrm>
            <a:prstGeom prst="ellipse">
              <a:avLst/>
            </a:prstGeom>
            <a:solidFill>
              <a:schemeClr val="accent2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C642B0AB-C322-C14B-B2A1-E9F144473219}"/>
                </a:ext>
              </a:extLst>
            </p:cNvPr>
            <p:cNvSpPr/>
            <p:nvPr userDrawn="1"/>
          </p:nvSpPr>
          <p:spPr>
            <a:xfrm>
              <a:off x="1455060" y="280927"/>
              <a:ext cx="254101" cy="254101"/>
            </a:xfrm>
            <a:prstGeom prst="ellipse">
              <a:avLst/>
            </a:prstGeom>
            <a:solidFill>
              <a:schemeClr val="accent3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47ABE4C7-7926-3949-9205-07E33FB2D2CE}"/>
                </a:ext>
              </a:extLst>
            </p:cNvPr>
            <p:cNvSpPr/>
            <p:nvPr userDrawn="1"/>
          </p:nvSpPr>
          <p:spPr>
            <a:xfrm>
              <a:off x="1871381" y="280927"/>
              <a:ext cx="254101" cy="254101"/>
            </a:xfrm>
            <a:prstGeom prst="ellipse">
              <a:avLst/>
            </a:prstGeom>
            <a:solidFill>
              <a:schemeClr val="accent4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E1B43F26-6C7C-4D43-9D1C-A0F792F54874}"/>
                </a:ext>
              </a:extLst>
            </p:cNvPr>
            <p:cNvSpPr/>
            <p:nvPr userDrawn="1"/>
          </p:nvSpPr>
          <p:spPr>
            <a:xfrm>
              <a:off x="2287702" y="280927"/>
              <a:ext cx="254101" cy="254101"/>
            </a:xfrm>
            <a:prstGeom prst="ellipse">
              <a:avLst/>
            </a:prstGeom>
            <a:solidFill>
              <a:schemeClr val="accent5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C53D175F-F9D4-DD4E-81B9-495A2E867249}"/>
                </a:ext>
              </a:extLst>
            </p:cNvPr>
            <p:cNvSpPr/>
            <p:nvPr userDrawn="1"/>
          </p:nvSpPr>
          <p:spPr>
            <a:xfrm>
              <a:off x="2704022" y="280927"/>
              <a:ext cx="254101" cy="254101"/>
            </a:xfrm>
            <a:prstGeom prst="ellipse">
              <a:avLst/>
            </a:prstGeom>
            <a:solidFill>
              <a:schemeClr val="accent6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852D03A0-BBCF-2042-832A-8082F1377835}"/>
                </a:ext>
              </a:extLst>
            </p:cNvPr>
            <p:cNvSpPr/>
            <p:nvPr userDrawn="1"/>
          </p:nvSpPr>
          <p:spPr>
            <a:xfrm>
              <a:off x="622418" y="280927"/>
              <a:ext cx="254101" cy="254101"/>
            </a:xfrm>
            <a:prstGeom prst="ellipse">
              <a:avLst/>
            </a:prstGeom>
            <a:solidFill>
              <a:schemeClr val="accent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0" name="Title 1">
            <a:extLst>
              <a:ext uri="{FF2B5EF4-FFF2-40B4-BE49-F238E27FC236}">
                <a16:creationId xmlns:a16="http://schemas.microsoft.com/office/drawing/2014/main" id="{E2831508-70C2-2F43-998D-55CE4837BA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280" y="421817"/>
            <a:ext cx="10058400" cy="1369074"/>
          </a:xfrm>
          <a:prstGeom prst="rect">
            <a:avLst/>
          </a:prstGeom>
        </p:spPr>
        <p:txBody>
          <a:bodyPr lIns="0" rIns="0" anchor="ctr">
            <a:normAutofit/>
          </a:bodyPr>
          <a:lstStyle>
            <a:lvl1pPr>
              <a:defRPr sz="4000" cap="all" baseline="0"/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232ACE3-4E65-6243-9416-19BFA39FD92C}"/>
              </a:ext>
            </a:extLst>
          </p:cNvPr>
          <p:cNvSpPr/>
          <p:nvPr userDrawn="1"/>
        </p:nvSpPr>
        <p:spPr>
          <a:xfrm>
            <a:off x="10429390" y="360726"/>
            <a:ext cx="1035859" cy="1035859"/>
          </a:xfrm>
          <a:prstGeom prst="ellipse">
            <a:avLst/>
          </a:prstGeom>
          <a:noFill/>
          <a:ln w="381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6A372105-F1CB-9149-A4B9-C151B3CCB9B4}"/>
              </a:ext>
            </a:extLst>
          </p:cNvPr>
          <p:cNvSpPr/>
          <p:nvPr userDrawn="1"/>
        </p:nvSpPr>
        <p:spPr>
          <a:xfrm>
            <a:off x="458087" y="5430446"/>
            <a:ext cx="99011" cy="99011"/>
          </a:xfrm>
          <a:prstGeom prst="ellipse">
            <a:avLst/>
          </a:prstGeom>
          <a:solidFill>
            <a:schemeClr val="accent4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CAE2DDF3-5C18-5644-8994-8CD902656DE8}"/>
              </a:ext>
            </a:extLst>
          </p:cNvPr>
          <p:cNvSpPr/>
          <p:nvPr userDrawn="1"/>
        </p:nvSpPr>
        <p:spPr>
          <a:xfrm>
            <a:off x="5664570" y="125360"/>
            <a:ext cx="176394" cy="176394"/>
          </a:xfrm>
          <a:prstGeom prst="ellipse">
            <a:avLst/>
          </a:prstGeom>
          <a:solidFill>
            <a:schemeClr val="accent6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383F4E3-E6C1-BB40-90E6-290C140F9A07}"/>
              </a:ext>
            </a:extLst>
          </p:cNvPr>
          <p:cNvSpPr/>
          <p:nvPr userDrawn="1"/>
        </p:nvSpPr>
        <p:spPr>
          <a:xfrm>
            <a:off x="11383587" y="6035040"/>
            <a:ext cx="776923" cy="776923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5941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2579F-AA2D-4EC5-8B49-495B5AA2CCD2}" type="datetime1">
              <a:rPr lang="en-US" smtClean="0"/>
              <a:t>11/24/2021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2C09A16-A6B6-E04E-A40A-F482C0A95C0A}"/>
              </a:ext>
            </a:extLst>
          </p:cNvPr>
          <p:cNvGrpSpPr/>
          <p:nvPr userDrawn="1"/>
        </p:nvGrpSpPr>
        <p:grpSpPr>
          <a:xfrm rot="5400000">
            <a:off x="-21619" y="1088453"/>
            <a:ext cx="910099" cy="99010"/>
            <a:chOff x="622418" y="280927"/>
            <a:chExt cx="2335705" cy="254101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6B2DF34-338D-4F43-B8F7-D7A00348B68B}"/>
                </a:ext>
              </a:extLst>
            </p:cNvPr>
            <p:cNvSpPr/>
            <p:nvPr userDrawn="1"/>
          </p:nvSpPr>
          <p:spPr>
            <a:xfrm>
              <a:off x="1038739" y="280927"/>
              <a:ext cx="254101" cy="254101"/>
            </a:xfrm>
            <a:prstGeom prst="ellipse">
              <a:avLst/>
            </a:prstGeom>
            <a:solidFill>
              <a:schemeClr val="accent2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33778C21-4171-774D-A73F-77BEBF2E4C18}"/>
                </a:ext>
              </a:extLst>
            </p:cNvPr>
            <p:cNvSpPr/>
            <p:nvPr userDrawn="1"/>
          </p:nvSpPr>
          <p:spPr>
            <a:xfrm>
              <a:off x="1455060" y="280927"/>
              <a:ext cx="254101" cy="254101"/>
            </a:xfrm>
            <a:prstGeom prst="ellipse">
              <a:avLst/>
            </a:prstGeom>
            <a:solidFill>
              <a:schemeClr val="accent3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C25D2EF-AE01-A247-8BC3-8F35F863C0A6}"/>
                </a:ext>
              </a:extLst>
            </p:cNvPr>
            <p:cNvSpPr/>
            <p:nvPr userDrawn="1"/>
          </p:nvSpPr>
          <p:spPr>
            <a:xfrm>
              <a:off x="1871381" y="280927"/>
              <a:ext cx="254101" cy="254101"/>
            </a:xfrm>
            <a:prstGeom prst="ellipse">
              <a:avLst/>
            </a:prstGeom>
            <a:solidFill>
              <a:schemeClr val="accent4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F860801-109B-EB4F-96A8-35D76B759583}"/>
                </a:ext>
              </a:extLst>
            </p:cNvPr>
            <p:cNvSpPr/>
            <p:nvPr userDrawn="1"/>
          </p:nvSpPr>
          <p:spPr>
            <a:xfrm>
              <a:off x="2287702" y="280927"/>
              <a:ext cx="254101" cy="254101"/>
            </a:xfrm>
            <a:prstGeom prst="ellipse">
              <a:avLst/>
            </a:prstGeom>
            <a:solidFill>
              <a:schemeClr val="accent5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7337F70-9199-7242-BD8B-8F96606A18A1}"/>
                </a:ext>
              </a:extLst>
            </p:cNvPr>
            <p:cNvSpPr/>
            <p:nvPr userDrawn="1"/>
          </p:nvSpPr>
          <p:spPr>
            <a:xfrm>
              <a:off x="2704022" y="280927"/>
              <a:ext cx="254101" cy="254101"/>
            </a:xfrm>
            <a:prstGeom prst="ellipse">
              <a:avLst/>
            </a:prstGeom>
            <a:solidFill>
              <a:schemeClr val="accent6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DF9320B7-AD58-7649-BC95-614ED90F4E69}"/>
                </a:ext>
              </a:extLst>
            </p:cNvPr>
            <p:cNvSpPr/>
            <p:nvPr userDrawn="1"/>
          </p:nvSpPr>
          <p:spPr>
            <a:xfrm>
              <a:off x="622418" y="280927"/>
              <a:ext cx="254101" cy="254101"/>
            </a:xfrm>
            <a:prstGeom prst="ellipse">
              <a:avLst/>
            </a:prstGeom>
            <a:solidFill>
              <a:schemeClr val="accent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0C0DE796-998A-F84E-9B56-1958C6777C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280" y="421817"/>
            <a:ext cx="10058400" cy="1369074"/>
          </a:xfrm>
          <a:prstGeom prst="rect">
            <a:avLst/>
          </a:prstGeom>
        </p:spPr>
        <p:txBody>
          <a:bodyPr lIns="0" rIns="0" anchor="ctr">
            <a:normAutofit/>
          </a:bodyPr>
          <a:lstStyle>
            <a:lvl1pPr>
              <a:defRPr sz="4000" cap="all" baseline="0"/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B23D2B0-E152-D14D-8154-8DD47BD10DF3}"/>
              </a:ext>
            </a:extLst>
          </p:cNvPr>
          <p:cNvSpPr/>
          <p:nvPr userDrawn="1"/>
        </p:nvSpPr>
        <p:spPr>
          <a:xfrm>
            <a:off x="10429390" y="360726"/>
            <a:ext cx="1035859" cy="1035859"/>
          </a:xfrm>
          <a:prstGeom prst="ellipse">
            <a:avLst/>
          </a:prstGeom>
          <a:noFill/>
          <a:ln w="381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8A3BEDF6-5ABA-3B42-99BB-4438813B1A4B}"/>
              </a:ext>
            </a:extLst>
          </p:cNvPr>
          <p:cNvSpPr/>
          <p:nvPr userDrawn="1"/>
        </p:nvSpPr>
        <p:spPr>
          <a:xfrm>
            <a:off x="458087" y="5430446"/>
            <a:ext cx="99011" cy="99011"/>
          </a:xfrm>
          <a:prstGeom prst="ellipse">
            <a:avLst/>
          </a:prstGeom>
          <a:solidFill>
            <a:schemeClr val="accent4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A9CF8BE7-F2AC-AB4C-900F-F64D55111EFC}"/>
              </a:ext>
            </a:extLst>
          </p:cNvPr>
          <p:cNvSpPr/>
          <p:nvPr userDrawn="1"/>
        </p:nvSpPr>
        <p:spPr>
          <a:xfrm>
            <a:off x="5664570" y="125360"/>
            <a:ext cx="176394" cy="176394"/>
          </a:xfrm>
          <a:prstGeom prst="ellipse">
            <a:avLst/>
          </a:prstGeom>
          <a:solidFill>
            <a:schemeClr val="accent6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EF4254B-D281-684E-BD0B-63AEC0AC197C}"/>
              </a:ext>
            </a:extLst>
          </p:cNvPr>
          <p:cNvSpPr/>
          <p:nvPr userDrawn="1"/>
        </p:nvSpPr>
        <p:spPr>
          <a:xfrm>
            <a:off x="11383587" y="6035040"/>
            <a:ext cx="776923" cy="776923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00130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81C1B-F69F-4BB4-8BD6-6591C39F8032}" type="datetime1">
              <a:rPr lang="en-US" smtClean="0"/>
              <a:t>11/24/2021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2C09A16-A6B6-E04E-A40A-F482C0A95C0A}"/>
              </a:ext>
            </a:extLst>
          </p:cNvPr>
          <p:cNvGrpSpPr/>
          <p:nvPr userDrawn="1"/>
        </p:nvGrpSpPr>
        <p:grpSpPr>
          <a:xfrm rot="5400000">
            <a:off x="-21619" y="1088453"/>
            <a:ext cx="910099" cy="99010"/>
            <a:chOff x="622418" y="280927"/>
            <a:chExt cx="2335705" cy="254101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6B2DF34-338D-4F43-B8F7-D7A00348B68B}"/>
                </a:ext>
              </a:extLst>
            </p:cNvPr>
            <p:cNvSpPr/>
            <p:nvPr userDrawn="1"/>
          </p:nvSpPr>
          <p:spPr>
            <a:xfrm>
              <a:off x="1038739" y="280927"/>
              <a:ext cx="254101" cy="254101"/>
            </a:xfrm>
            <a:prstGeom prst="ellipse">
              <a:avLst/>
            </a:prstGeom>
            <a:solidFill>
              <a:schemeClr val="accent2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33778C21-4171-774D-A73F-77BEBF2E4C18}"/>
                </a:ext>
              </a:extLst>
            </p:cNvPr>
            <p:cNvSpPr/>
            <p:nvPr userDrawn="1"/>
          </p:nvSpPr>
          <p:spPr>
            <a:xfrm>
              <a:off x="1455060" y="280927"/>
              <a:ext cx="254101" cy="254101"/>
            </a:xfrm>
            <a:prstGeom prst="ellipse">
              <a:avLst/>
            </a:prstGeom>
            <a:solidFill>
              <a:schemeClr val="accent3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C25D2EF-AE01-A247-8BC3-8F35F863C0A6}"/>
                </a:ext>
              </a:extLst>
            </p:cNvPr>
            <p:cNvSpPr/>
            <p:nvPr userDrawn="1"/>
          </p:nvSpPr>
          <p:spPr>
            <a:xfrm>
              <a:off x="1871381" y="280927"/>
              <a:ext cx="254101" cy="254101"/>
            </a:xfrm>
            <a:prstGeom prst="ellipse">
              <a:avLst/>
            </a:prstGeom>
            <a:solidFill>
              <a:schemeClr val="accent4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F860801-109B-EB4F-96A8-35D76B759583}"/>
                </a:ext>
              </a:extLst>
            </p:cNvPr>
            <p:cNvSpPr/>
            <p:nvPr userDrawn="1"/>
          </p:nvSpPr>
          <p:spPr>
            <a:xfrm>
              <a:off x="2287702" y="280927"/>
              <a:ext cx="254101" cy="254101"/>
            </a:xfrm>
            <a:prstGeom prst="ellipse">
              <a:avLst/>
            </a:prstGeom>
            <a:solidFill>
              <a:schemeClr val="accent5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7337F70-9199-7242-BD8B-8F96606A18A1}"/>
                </a:ext>
              </a:extLst>
            </p:cNvPr>
            <p:cNvSpPr/>
            <p:nvPr userDrawn="1"/>
          </p:nvSpPr>
          <p:spPr>
            <a:xfrm>
              <a:off x="2704022" y="280927"/>
              <a:ext cx="254101" cy="254101"/>
            </a:xfrm>
            <a:prstGeom prst="ellipse">
              <a:avLst/>
            </a:prstGeom>
            <a:solidFill>
              <a:schemeClr val="accent6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DF9320B7-AD58-7649-BC95-614ED90F4E69}"/>
                </a:ext>
              </a:extLst>
            </p:cNvPr>
            <p:cNvSpPr/>
            <p:nvPr userDrawn="1"/>
          </p:nvSpPr>
          <p:spPr>
            <a:xfrm>
              <a:off x="622418" y="280927"/>
              <a:ext cx="254101" cy="254101"/>
            </a:xfrm>
            <a:prstGeom prst="ellipse">
              <a:avLst/>
            </a:prstGeom>
            <a:solidFill>
              <a:schemeClr val="accent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0C0DE796-998A-F84E-9B56-1958C6777C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280" y="421817"/>
            <a:ext cx="5751389" cy="1369074"/>
          </a:xfrm>
          <a:prstGeom prst="rect">
            <a:avLst/>
          </a:prstGeom>
        </p:spPr>
        <p:txBody>
          <a:bodyPr lIns="0" rIns="0" anchor="ctr">
            <a:normAutofit/>
          </a:bodyPr>
          <a:lstStyle>
            <a:lvl1pPr>
              <a:defRPr sz="4000" cap="all" baseline="0"/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384D173E-9054-4C40-98EA-A6EAC4D8511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921641" y="0"/>
            <a:ext cx="4270360" cy="6858001"/>
          </a:xfrm>
          <a:custGeom>
            <a:avLst/>
            <a:gdLst>
              <a:gd name="connsiteX0" fmla="*/ 1904091 w 4305219"/>
              <a:gd name="connsiteY0" fmla="*/ 0 h 6913983"/>
              <a:gd name="connsiteX1" fmla="*/ 4305219 w 4305219"/>
              <a:gd name="connsiteY1" fmla="*/ 0 h 6913983"/>
              <a:gd name="connsiteX2" fmla="*/ 4305219 w 4305219"/>
              <a:gd name="connsiteY2" fmla="*/ 6913983 h 6913983"/>
              <a:gd name="connsiteX3" fmla="*/ 1818156 w 4305219"/>
              <a:gd name="connsiteY3" fmla="*/ 6913983 h 6913983"/>
              <a:gd name="connsiteX4" fmla="*/ 1507580 w 4305219"/>
              <a:gd name="connsiteY4" fmla="*/ 6681739 h 6913983"/>
              <a:gd name="connsiteX5" fmla="*/ 0 w 4305219"/>
              <a:gd name="connsiteY5" fmla="*/ 3484983 h 6913983"/>
              <a:gd name="connsiteX6" fmla="*/ 1826504 w 4305219"/>
              <a:gd name="connsiteY6" fmla="*/ 49741 h 6913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05219" h="6913983">
                <a:moveTo>
                  <a:pt x="1904091" y="0"/>
                </a:moveTo>
                <a:lnTo>
                  <a:pt x="4305219" y="0"/>
                </a:lnTo>
                <a:lnTo>
                  <a:pt x="4305219" y="6913983"/>
                </a:lnTo>
                <a:lnTo>
                  <a:pt x="1818156" y="6913983"/>
                </a:lnTo>
                <a:lnTo>
                  <a:pt x="1507580" y="6681739"/>
                </a:lnTo>
                <a:cubicBezTo>
                  <a:pt x="586863" y="5921896"/>
                  <a:pt x="0" y="4771974"/>
                  <a:pt x="0" y="3484983"/>
                </a:cubicBezTo>
                <a:cubicBezTo>
                  <a:pt x="0" y="2054993"/>
                  <a:pt x="724522" y="794225"/>
                  <a:pt x="1826504" y="49741"/>
                </a:cubicBezTo>
                <a:close/>
              </a:path>
            </a:pathLst>
          </a:custGeom>
          <a:gradFill flip="none" rotWithShape="1">
            <a:gsLst>
              <a:gs pos="0">
                <a:schemeClr val="accent6">
                  <a:lumMod val="89000"/>
                </a:schemeClr>
              </a:gs>
              <a:gs pos="23000">
                <a:schemeClr val="accent6">
                  <a:lumMod val="89000"/>
                </a:schemeClr>
              </a:gs>
              <a:gs pos="69000">
                <a:schemeClr val="accent6">
                  <a:lumMod val="75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881322FE-E286-E344-B332-CF37E6CAD2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7278" y="2322728"/>
            <a:ext cx="5751389" cy="4032225"/>
          </a:xfrm>
        </p:spPr>
        <p:txBody>
          <a:bodyPr anchor="t"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99856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ECFB2-39D7-4751-B5B2-8D65292CBB4E}" type="datetime1">
              <a:rPr lang="en-US" smtClean="0"/>
              <a:t>11/24/2021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05073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FFFFFF"/>
                </a:solidFill>
              </a:defRPr>
            </a:lvl1pPr>
          </a:lstStyle>
          <a:p>
            <a:fld id="{0A82B3AB-D233-4782-B755-232A57A57854}" type="datetime1">
              <a:rPr lang="en-US" smtClean="0"/>
              <a:t>11/24/2021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02857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22" r:id="rId3"/>
    <p:sldLayoutId id="2147483708" r:id="rId4"/>
    <p:sldLayoutId id="2147483709" r:id="rId5"/>
    <p:sldLayoutId id="2147483716" r:id="rId6"/>
    <p:sldLayoutId id="2147483710" r:id="rId7"/>
    <p:sldLayoutId id="2147483724" r:id="rId8"/>
    <p:sldLayoutId id="2147483711" r:id="rId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0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F50278-9A9A-0F4E-BDCF-6351BE17325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6600" dirty="0"/>
              <a:t>Online Retail</a:t>
            </a:r>
            <a:br>
              <a:rPr lang="en-US" sz="6600" dirty="0"/>
            </a:br>
            <a:r>
              <a:rPr lang="en-US" sz="3600" dirty="0"/>
              <a:t>A Case Study</a:t>
            </a:r>
            <a:endParaRPr lang="en-US" sz="66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17F481B-9C2C-084A-8DF1-0582D2DA4B0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Kayhan Babaee</a:t>
            </a:r>
          </a:p>
          <a:p>
            <a:endParaRPr lang="en-US" dirty="0"/>
          </a:p>
          <a:p>
            <a:r>
              <a:rPr lang="en-US" sz="2100" dirty="0"/>
              <a:t>Nov 2021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60124D-EB79-450B-823A-CB9755CA3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76934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4774E01-54AF-4392-9140-753C9661A7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CA" dirty="0"/>
              <a:t>Character and numbers are separated for these two columns: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CA" dirty="0" err="1"/>
              <a:t>InvoiceNo</a:t>
            </a:r>
            <a:r>
              <a:rPr lang="en-CA" dirty="0"/>
              <a:t> and </a:t>
            </a:r>
            <a:r>
              <a:rPr lang="en-CA" dirty="0" err="1"/>
              <a:t>StockCode</a:t>
            </a:r>
            <a:endParaRPr lang="en-CA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CA" dirty="0"/>
              <a:t>This can help us to find the cancelled orders (with c in </a:t>
            </a:r>
            <a:r>
              <a:rPr lang="en-CA" dirty="0" err="1"/>
              <a:t>InvoiceNo</a:t>
            </a:r>
            <a:r>
              <a:rPr lang="en-CA" dirty="0"/>
              <a:t>) and find the root products (not variant) of each sales.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C6905B4-07F1-40BF-8A62-979FDB983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10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FF6DA3D-61FF-4935-BB8D-5BEDF755E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Discovery and cleaning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BB6EF88-CC70-4733-A3CE-247B230195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7854"/>
          <a:stretch/>
        </p:blipFill>
        <p:spPr>
          <a:xfrm>
            <a:off x="3297529" y="3717907"/>
            <a:ext cx="3600953" cy="54147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A51AE3F-A4C8-4278-BEC2-E7F7FBCAED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819"/>
          <a:stretch/>
        </p:blipFill>
        <p:spPr>
          <a:xfrm>
            <a:off x="6422499" y="3474245"/>
            <a:ext cx="1479054" cy="319485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CD08E35-EF4B-42A3-B9C6-01620CB3AB41}"/>
              </a:ext>
            </a:extLst>
          </p:cNvPr>
          <p:cNvSpPr txBox="1"/>
          <p:nvPr/>
        </p:nvSpPr>
        <p:spPr>
          <a:xfrm>
            <a:off x="4738792" y="3665479"/>
            <a:ext cx="13876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Extracted</a:t>
            </a:r>
          </a:p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characters</a:t>
            </a:r>
          </a:p>
        </p:txBody>
      </p:sp>
    </p:spTree>
    <p:extLst>
      <p:ext uri="{BB962C8B-B14F-4D97-AF65-F5344CB8AC3E}">
        <p14:creationId xmlns:p14="http://schemas.microsoft.com/office/powerpoint/2010/main" val="9387727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7002BA1-5893-4D62-9405-D915066F9A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CA" dirty="0"/>
              <a:t> cancelled orders seems to not carry useful information and there’s no counter part (main order based on invoice id) in data. They will be removed.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CF06DCB-B332-4F70-8EB7-BD6575FD56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11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83782E2-1767-4CA9-9B08-CAC5A7FD8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Discovery and cleaning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4AA58A1-635E-4391-B2B7-EF828753C0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6842" y="2787599"/>
            <a:ext cx="8059275" cy="3648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0543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E0E381B-ABA4-42CC-81EE-6B40CE0739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Orders with minus quantity are not useful too.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22EC85-34E7-494B-80A6-74C81E778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12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9D29D8B-AB51-40C1-809E-3B6C5774B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Discovery and cleaning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E3A04C-938E-4EB3-A5CE-9A8C13188C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746"/>
          <a:stretch/>
        </p:blipFill>
        <p:spPr>
          <a:xfrm>
            <a:off x="4311714" y="2647540"/>
            <a:ext cx="3629532" cy="404050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7B8B368-2191-4D42-ACB2-266E92562C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53" t="10865"/>
          <a:stretch/>
        </p:blipFill>
        <p:spPr>
          <a:xfrm>
            <a:off x="7422077" y="2208327"/>
            <a:ext cx="3961509" cy="365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9481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35A4828-5393-40A6-B310-AC4364B341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Orders that </a:t>
            </a:r>
            <a:r>
              <a:rPr lang="en-CA" dirty="0" err="1"/>
              <a:t>StockCode</a:t>
            </a:r>
            <a:r>
              <a:rPr lang="en-CA" dirty="0"/>
              <a:t> can’t be extracted as digits will be removed.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F13791C-A58D-40F3-9953-C0709D9928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13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D2D47F4-3094-422A-9A30-E0F1A44360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Discovery and cleaning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719B7A6-8D75-418A-A9E3-9A4B84EEA9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2527" y="2590683"/>
            <a:ext cx="2048161" cy="167663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250558D-041D-4A8C-889D-B5236CFC1C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9295" y="4314487"/>
            <a:ext cx="4029637" cy="533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6316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1397755-2808-46C0-9262-B703DAE051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14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1437477-7686-45FB-829D-C8870ACBA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Cumulative sum of the most frequent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AD9464B1-5BF9-4E9A-8CEA-5BD2FDA22ED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1139" y="1336508"/>
            <a:ext cx="8224701" cy="5475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77650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D8DA48C-CC5A-48F8-8E73-C33893AA7C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CA" dirty="0"/>
              <a:t> Try to replace products with zero unit price with average of stock code products.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CA" dirty="0"/>
              <a:t>Try to assign description to products without description using stock code.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CA" dirty="0"/>
              <a:t>Clean data saved in the data directory.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720C35-D695-41C2-A9E4-6AD72D63A3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15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14C26AE-A975-4930-B115-97D9F6FB48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Discovery and cleaning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20791A-AAF5-4060-80DC-17FA0A395E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6645" y="3876291"/>
            <a:ext cx="4324954" cy="2753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5710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B8C16A5-CA39-48D3-AE86-CFA9561886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CA" dirty="0"/>
              <a:t>First we need to make sure the description column goes through preprocessing to remove unnecessary information (stop words, numbers, etc.) and normalize and lemmatize.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CA" dirty="0"/>
              <a:t>Then a feature vector can be extracted from each description and grouping can happen afterward.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CA" dirty="0"/>
              <a:t>K-means and Fast Community detection are the candidates: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CA" dirty="0"/>
              <a:t>K-means: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CA" dirty="0"/>
              <a:t>Pros: If number of clusters is calculated correctly will be the most accurate.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CA" dirty="0"/>
              <a:t>Cons: For large dataset, can be very slow.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CA" dirty="0"/>
              <a:t>Fast Community detection: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CA" dirty="0"/>
              <a:t>Pros: Finding Centers of cluster will be fast can be used as the model for the inference.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CA" dirty="0"/>
              <a:t>Cons: Overlapping cluster needs to be take care of.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DF257C-1DDB-4B24-9DA5-E3CF15966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16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65A3813-4773-4F2A-A03A-9CB7A0BF7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Approach 1: Use description</a:t>
            </a:r>
          </a:p>
        </p:txBody>
      </p:sp>
    </p:spTree>
    <p:extLst>
      <p:ext uri="{BB962C8B-B14F-4D97-AF65-F5344CB8AC3E}">
        <p14:creationId xmlns:p14="http://schemas.microsoft.com/office/powerpoint/2010/main" val="33527380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215797-E1E8-4C29-8F5E-1B87263EA7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17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8C63A05-0B84-4A80-839D-E87505BE8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Most Frequent Words before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9FE2635D-4071-4BB5-9A89-4F3C54A3756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7610" y="1790891"/>
            <a:ext cx="7650854" cy="470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91387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F31CB02-01EF-4993-A20E-2CE5250127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CA" dirty="0"/>
              <a:t>Case folding: </a:t>
            </a:r>
            <a:r>
              <a:rPr lang="en-CA" dirty="0" err="1"/>
              <a:t>ßßß</a:t>
            </a:r>
            <a:r>
              <a:rPr lang="en-CA" dirty="0"/>
              <a:t> &gt; </a:t>
            </a:r>
            <a:r>
              <a:rPr lang="en-CA" dirty="0" err="1"/>
              <a:t>ssssss</a:t>
            </a:r>
            <a:endParaRPr lang="en-CA" dirty="0"/>
          </a:p>
          <a:p>
            <a:pPr>
              <a:buFont typeface="Arial" panose="020B0604020202020204" pitchFamily="34" charset="0"/>
              <a:buChar char="•"/>
            </a:pPr>
            <a:r>
              <a:rPr lang="en-CA" dirty="0"/>
              <a:t>Removing number digits: 191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CA" dirty="0"/>
              <a:t>Removing possessive: ‘s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CA" dirty="0"/>
              <a:t>Removing special characters: !#$%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CA" dirty="0"/>
              <a:t>Removing short words: 2charcters: if in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CA" dirty="0"/>
              <a:t>Remove extra whitespace and tabs: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CA" dirty="0"/>
              <a:t>Removing colors and stop words: gray, the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CA" dirty="0"/>
              <a:t>Lemmatization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2F55C0-6762-46AD-AEB3-0895D36CD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18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DA3FAB5-CDF3-4F7F-84B1-D57F51AAA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Regular Expression Processes</a:t>
            </a:r>
          </a:p>
        </p:txBody>
      </p:sp>
    </p:spTree>
    <p:extLst>
      <p:ext uri="{BB962C8B-B14F-4D97-AF65-F5344CB8AC3E}">
        <p14:creationId xmlns:p14="http://schemas.microsoft.com/office/powerpoint/2010/main" val="25163760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B632408-C2A8-4E66-84A5-D9118468BB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22E8754-0CE6-446F-B510-AC0B5E42DF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19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33AE10A-5793-4986-B096-D67AD1E44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Most Frequent Words after</a:t>
            </a:r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52E61F03-2B8A-4842-BCCC-A5B8A2C857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2867" y="1716872"/>
            <a:ext cx="8166265" cy="4543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76904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61CACFF-83CB-46F0-AB61-9A9157D089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Goals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CA" dirty="0"/>
              <a:t>About Data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CA" dirty="0"/>
              <a:t>Planning and Assumptions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CA" dirty="0"/>
              <a:t>Discovery and Cleaning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CA" dirty="0"/>
              <a:t>Approach 1: Use description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CA" dirty="0"/>
              <a:t>Approach 2: Use Sales Quantity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CA" dirty="0"/>
              <a:t>Result and Discussions</a:t>
            </a:r>
          </a:p>
          <a:p>
            <a:pPr>
              <a:buFont typeface="Courier New" panose="02070309020205020404" pitchFamily="49" charset="0"/>
              <a:buChar char="o"/>
            </a:pPr>
            <a:endParaRPr lang="en-CA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FBFD907-AE90-4595-ACEB-5151B5C574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87BB68-A7D5-49ED-8493-74E5682EB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05797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E5D7E8F-C244-4FC4-AFBC-096DEB9929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CA" dirty="0"/>
              <a:t>From sentence-embedding liberty and using hugging-face, we used </a:t>
            </a:r>
            <a:br>
              <a:rPr lang="en-CA" dirty="0"/>
            </a:br>
            <a:r>
              <a:rPr lang="en-CA" dirty="0" err="1"/>
              <a:t>MPNet</a:t>
            </a:r>
            <a:r>
              <a:rPr lang="en-CA" dirty="0"/>
              <a:t>: Masked and Permuted Pre-training for Language Understanding pretrained model which tokenize each description and use mean pooling to find the representation for each description.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CA" dirty="0"/>
              <a:t> This is a general purpose model and return dimension of the tensor is 1x768 and max length of sequence is 75.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19F3DA-38F2-4BBE-9DAD-8A1EC315F1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20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B305F67-062A-4D7E-AFFB-3972584CB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Tokenization and Feature extraction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73EE8FA-94CB-4F9B-A931-BAF2937B6A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5086" y="4168232"/>
            <a:ext cx="5884386" cy="2689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9413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67987E2-CEB8-475B-A31C-D262241692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21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A70A551-6C64-4D7B-884F-F90543D44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K-means</a:t>
            </a:r>
            <a:endParaRPr lang="en-CA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2EA8A9C-1B56-4185-9337-14767C85B8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790891"/>
            <a:ext cx="4572000" cy="4572000"/>
          </a:xfrm>
          <a:prstGeom prst="rect">
            <a:avLst/>
          </a:prstGeom>
        </p:spPr>
      </p:pic>
      <p:pic>
        <p:nvPicPr>
          <p:cNvPr id="24" name="Picture 2">
            <a:extLst>
              <a:ext uri="{FF2B5EF4-FFF2-40B4-BE49-F238E27FC236}">
                <a16:creationId xmlns:a16="http://schemas.microsoft.com/office/drawing/2014/main" id="{B30DFF4D-02DC-4340-A05D-6C2BCC718A6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550"/>
          <a:stretch/>
        </p:blipFill>
        <p:spPr bwMode="auto">
          <a:xfrm>
            <a:off x="6522720" y="1558602"/>
            <a:ext cx="3466334" cy="4804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47450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92F0CA8-1B9A-4800-8DC4-14D498F020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22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7DE4995-F081-4E17-B579-11735A56A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Sample of K-means Clusters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31BF1E3-BFA9-4DB4-9876-6EEDE20BAE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CA" dirty="0"/>
              <a:t>Cluster  1</a:t>
            </a:r>
          </a:p>
          <a:p>
            <a:r>
              <a:rPr lang="en-CA" dirty="0"/>
              <a:t>['glass </a:t>
            </a:r>
            <a:r>
              <a:rPr lang="en-CA" dirty="0" err="1"/>
              <a:t>tassle</a:t>
            </a:r>
            <a:r>
              <a:rPr lang="en-CA" dirty="0"/>
              <a:t> bag charm', 'fruit salad bag charm', 'summer daisy bag charm', 'summer butterfly bag charm', 'amber glass </a:t>
            </a:r>
            <a:r>
              <a:rPr lang="en-CA" dirty="0" err="1"/>
              <a:t>tassle</a:t>
            </a:r>
            <a:r>
              <a:rPr lang="en-CA" dirty="0"/>
              <a:t> bag charm', '</a:t>
            </a:r>
            <a:r>
              <a:rPr lang="en-CA" dirty="0" err="1"/>
              <a:t>bertie</a:t>
            </a:r>
            <a:r>
              <a:rPr lang="en-CA" dirty="0"/>
              <a:t> glass bead bag charm', 'daisy bag charm', '</a:t>
            </a:r>
            <a:r>
              <a:rPr lang="en-CA" dirty="0" err="1"/>
              <a:t>metalic</a:t>
            </a:r>
            <a:r>
              <a:rPr lang="en-CA" dirty="0"/>
              <a:t> leave bag charm', 'metal bag charm', 'copper brass bag charm']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CA" dirty="0"/>
              <a:t>Cluster  51</a:t>
            </a:r>
          </a:p>
          <a:p>
            <a:r>
              <a:rPr lang="en-CA" dirty="0"/>
              <a:t>['ribbon reel make snowman', 'ribbon reel snowy village', 'ribbon reel </a:t>
            </a:r>
            <a:r>
              <a:rPr lang="en-CA" dirty="0" err="1"/>
              <a:t>christmas</a:t>
            </a:r>
            <a:r>
              <a:rPr lang="en-CA" dirty="0"/>
              <a:t> present', 'ribbon reel sock mitten', 'ribbon reel stripe design', 'ribbon reel </a:t>
            </a:r>
            <a:r>
              <a:rPr lang="en-CA" dirty="0" err="1"/>
              <a:t>polkadot</a:t>
            </a:r>
            <a:r>
              <a:rPr lang="en-CA" dirty="0"/>
              <a:t>', 'ribbon reel flora fauna', 'ribbon reel lace design', 'vintage tinsel reel', 'ribbon reel heart design', 'embroidered ribbon reel </a:t>
            </a:r>
            <a:r>
              <a:rPr lang="en-CA" dirty="0" err="1"/>
              <a:t>emily</a:t>
            </a:r>
            <a:r>
              <a:rPr lang="en-CA" dirty="0"/>
              <a:t>', 'embroider ribbon reel ruby', 'embroidered ribbon reel </a:t>
            </a:r>
            <a:r>
              <a:rPr lang="en-CA" dirty="0" err="1"/>
              <a:t>rebecca</a:t>
            </a:r>
            <a:r>
              <a:rPr lang="en-CA" dirty="0"/>
              <a:t>', 'embroidered ribbon reel daisy', 'embroidered ribbon reel sally', 'embroidered ribbon reel </a:t>
            </a:r>
            <a:r>
              <a:rPr lang="en-CA" dirty="0" err="1"/>
              <a:t>rachel</a:t>
            </a:r>
            <a:r>
              <a:rPr lang="en-CA" dirty="0"/>
              <a:t>', 'embroidered ribbon reel </a:t>
            </a:r>
            <a:r>
              <a:rPr lang="en-CA" dirty="0" err="1"/>
              <a:t>rosie</a:t>
            </a:r>
            <a:r>
              <a:rPr lang="en-CA" dirty="0"/>
              <a:t>', 'embroidered ribbon reel </a:t>
            </a:r>
            <a:r>
              <a:rPr lang="en-CA" dirty="0" err="1"/>
              <a:t>susie</a:t>
            </a:r>
            <a:r>
              <a:rPr lang="en-CA" dirty="0"/>
              <a:t>', 'embroidered ribbon reel </a:t>
            </a:r>
            <a:r>
              <a:rPr lang="en-CA" dirty="0" err="1"/>
              <a:t>sophie</a:t>
            </a:r>
            <a:r>
              <a:rPr lang="en-CA" dirty="0"/>
              <a:t>', 'embroidered ribbon reel </a:t>
            </a:r>
            <a:r>
              <a:rPr lang="en-CA" dirty="0" err="1"/>
              <a:t>claire</a:t>
            </a:r>
            <a:r>
              <a:rPr lang="en-CA" dirty="0"/>
              <a:t>']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CA" dirty="0"/>
              <a:t>Cluster  101</a:t>
            </a:r>
          </a:p>
          <a:p>
            <a:pPr marL="0" indent="0">
              <a:buNone/>
            </a:pPr>
            <a:r>
              <a:rPr lang="en-CA" dirty="0"/>
              <a:t>['</a:t>
            </a:r>
            <a:r>
              <a:rPr lang="en-CA" dirty="0" err="1"/>
              <a:t>retrospot</a:t>
            </a:r>
            <a:r>
              <a:rPr lang="en-CA" dirty="0"/>
              <a:t> oven glove', 'tec alpine hand warm', '</a:t>
            </a:r>
            <a:r>
              <a:rPr lang="en-CA" dirty="0" err="1"/>
              <a:t>retrospot</a:t>
            </a:r>
            <a:r>
              <a:rPr lang="en-CA" dirty="0"/>
              <a:t> oven glove double', 'tea time oven glove', 'rise </a:t>
            </a:r>
            <a:r>
              <a:rPr lang="en-CA" dirty="0" err="1"/>
              <a:t>sud</a:t>
            </a:r>
            <a:r>
              <a:rPr lang="en-CA" dirty="0"/>
              <a:t> oven glove', 'gingham oven glove heart', 'teatime push rubber']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806879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2B02810-E81A-4DD3-865B-B6C67B9A3A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8A216C8-FEB9-41FD-8EE0-D72CB3AC1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23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8038DF5-44BE-450B-81AF-AD83F3EC5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K-means Quantity Cumulative Sum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E82A04D5-DF07-4239-A492-70046BB7A8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7001" y="1871321"/>
            <a:ext cx="7358957" cy="4575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21617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B8C16A5-CA39-48D3-AE86-CFA9561886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DF257C-1DDB-4B24-9DA5-E3CF15966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24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65A3813-4773-4F2A-A03A-9CB7A0BF7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Approach 2: Use Sales Quantity</a:t>
            </a:r>
          </a:p>
        </p:txBody>
      </p:sp>
    </p:spTree>
    <p:extLst>
      <p:ext uri="{BB962C8B-B14F-4D97-AF65-F5344CB8AC3E}">
        <p14:creationId xmlns:p14="http://schemas.microsoft.com/office/powerpoint/2010/main" val="42009470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9B5659A-883B-408F-8F45-8857332E45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E19FD0D-ADF9-45EF-9162-8D5E18D0E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25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DBC625-9ACB-4F3F-BED1-EDA01CF61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3600" dirty="0"/>
              <a:t>Moving average and Merging Time Series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C0C164F8-D826-4B67-A64B-FD648DD649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0675" y="1548838"/>
            <a:ext cx="7712220" cy="5080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39173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792E5DC9-BEFD-414F-A697-6FFFE070E7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13860" y="1131610"/>
            <a:ext cx="3878109" cy="5497790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98599EE-1AF5-40E4-8909-14158E8D3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26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21E7BA2-1E53-46B6-8375-FBEA3B2D5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4294416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EE13523-8688-4CAD-998B-BEB8DAB480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4E118A-4279-4406-890A-5A3B15969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27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A1E4A69-CB2F-4D2C-BA84-8FACD322B3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Euclidian Metric</a:t>
            </a:r>
          </a:p>
        </p:txBody>
      </p:sp>
      <p:pic>
        <p:nvPicPr>
          <p:cNvPr id="11270" name="Picture 6">
            <a:extLst>
              <a:ext uri="{FF2B5EF4-FFF2-40B4-BE49-F238E27FC236}">
                <a16:creationId xmlns:a16="http://schemas.microsoft.com/office/drawing/2014/main" id="{6E095C56-74D1-4817-A5E4-8F43C491F4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214"/>
          <a:stretch/>
        </p:blipFill>
        <p:spPr bwMode="auto">
          <a:xfrm>
            <a:off x="1893477" y="1670629"/>
            <a:ext cx="8405046" cy="4776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88073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72D951D-E7C2-47CC-A523-850F2A9963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4108BB5-2E5A-40CB-AE16-FB90E915C7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28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5CC43D8-A93B-4F56-B58E-FE76F0E054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Dynamic time warping</a:t>
            </a: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35C76175-7C2B-4352-A37D-2DE160E94E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2165"/>
          <a:stretch/>
        </p:blipFill>
        <p:spPr bwMode="auto">
          <a:xfrm>
            <a:off x="1962238" y="1691360"/>
            <a:ext cx="8267524" cy="4938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65813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F61CC6C-8F31-4EE8-82CA-896069D3B6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CA" dirty="0"/>
              <a:t>Planned Goals: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CA" dirty="0"/>
              <a:t>Achieved Goals: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CA" dirty="0"/>
              <a:t>Suggestions:</a:t>
            </a:r>
          </a:p>
          <a:p>
            <a:pPr>
              <a:buFont typeface="Arial" panose="020B0604020202020204" pitchFamily="34" charset="0"/>
              <a:buChar char="•"/>
            </a:pPr>
            <a:endParaRPr lang="en-CA" dirty="0"/>
          </a:p>
          <a:p>
            <a:pPr>
              <a:buFont typeface="Arial" panose="020B0604020202020204" pitchFamily="34" charset="0"/>
              <a:buChar char="•"/>
            </a:pPr>
            <a:endParaRPr lang="en-CA" dirty="0"/>
          </a:p>
          <a:p>
            <a:pPr>
              <a:buFont typeface="Arial" panose="020B0604020202020204" pitchFamily="34" charset="0"/>
              <a:buChar char="•"/>
            </a:pPr>
            <a:endParaRPr lang="en-CA" dirty="0"/>
          </a:p>
          <a:p>
            <a:pPr>
              <a:buFont typeface="Arial" panose="020B0604020202020204" pitchFamily="34" charset="0"/>
              <a:buChar char="•"/>
            </a:pPr>
            <a:endParaRPr lang="en-CA" dirty="0"/>
          </a:p>
          <a:p>
            <a:pPr>
              <a:buFont typeface="Arial" panose="020B0604020202020204" pitchFamily="34" charset="0"/>
              <a:buChar char="•"/>
            </a:pPr>
            <a:r>
              <a:rPr lang="en-CA" dirty="0"/>
              <a:t>Code: https://github.com/KayhanB21/online-retail</a:t>
            </a:r>
          </a:p>
          <a:p>
            <a:pPr>
              <a:buFont typeface="Arial" panose="020B0604020202020204" pitchFamily="34" charset="0"/>
              <a:buChar char="•"/>
            </a:pPr>
            <a:endParaRPr lang="en-CA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E16F426-6613-40AB-94DA-9F4B33630C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29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1C0C539-A239-42F1-A772-70F3736194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Result and discussions</a:t>
            </a:r>
          </a:p>
        </p:txBody>
      </p:sp>
    </p:spTree>
    <p:extLst>
      <p:ext uri="{BB962C8B-B14F-4D97-AF65-F5344CB8AC3E}">
        <p14:creationId xmlns:p14="http://schemas.microsoft.com/office/powerpoint/2010/main" val="42115563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1E9AB38-F27C-496E-B479-9B1C855B2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How would you build a model to </a:t>
            </a:r>
            <a:r>
              <a:rPr lang="en-US" dirty="0">
                <a:solidFill>
                  <a:srgbClr val="FF0000"/>
                </a:solidFill>
              </a:rPr>
              <a:t>order supplies </a:t>
            </a:r>
            <a:r>
              <a:rPr lang="en-US" dirty="0"/>
              <a:t>of a </a:t>
            </a:r>
            <a:r>
              <a:rPr lang="en-US" dirty="0">
                <a:solidFill>
                  <a:srgbClr val="FF0000"/>
                </a:solidFill>
              </a:rPr>
              <a:t>given product </a:t>
            </a:r>
            <a:r>
              <a:rPr lang="en-US" dirty="0"/>
              <a:t>based on the </a:t>
            </a:r>
            <a:r>
              <a:rPr lang="en-US" dirty="0">
                <a:solidFill>
                  <a:srgbClr val="FF0000"/>
                </a:solidFill>
              </a:rPr>
              <a:t>time of year</a:t>
            </a:r>
            <a:r>
              <a:rPr lang="en-US" dirty="0"/>
              <a:t>?</a:t>
            </a:r>
          </a:p>
          <a:p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Write some code for data preprocessing and data exploration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Walk us through your thinking on how you approach the problem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Describe the models you would use and the pros/cons.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Using NLP techniques (if they make sense ofc) would be cool to see</a:t>
            </a:r>
          </a:p>
          <a:p>
            <a:endParaRPr lang="en-CA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C58C59-7EA3-4221-BF8A-05CE6C7AB6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3405005-D932-44AE-AEB0-9D70CD89F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Goals</a:t>
            </a:r>
          </a:p>
        </p:txBody>
      </p:sp>
    </p:spTree>
    <p:extLst>
      <p:ext uri="{BB962C8B-B14F-4D97-AF65-F5344CB8AC3E}">
        <p14:creationId xmlns:p14="http://schemas.microsoft.com/office/powerpoint/2010/main" val="37869062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C17E093-9391-482E-94B2-5FB9DAD6F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7873" y="758952"/>
            <a:ext cx="7573415" cy="3566160"/>
          </a:xfrm>
        </p:spPr>
        <p:txBody>
          <a:bodyPr/>
          <a:lstStyle/>
          <a:p>
            <a:r>
              <a:rPr lang="en-US" dirty="0"/>
              <a:t>Question(s)??</a:t>
            </a:r>
            <a:endParaRPr lang="en-CA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D5458A-739F-4138-87F8-1F0480888D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C74836F-27A8-4EFC-9970-FBD227401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90667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06D74FF-7123-4F66-813D-A968C00DA0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CA" dirty="0"/>
              <a:t>Transactional data of an online retailer with one year duration (2010-2011) and half of million entries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CA" dirty="0"/>
              <a:t> Fields: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accent3">
                    <a:lumMod val="50000"/>
                  </a:schemeClr>
                </a:solidFill>
              </a:rPr>
              <a:t>InvoiceNo</a:t>
            </a:r>
            <a:endParaRPr lang="en-US" sz="1600" dirty="0">
              <a:solidFill>
                <a:schemeClr val="accent3">
                  <a:lumMod val="50000"/>
                </a:schemeClr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accent3">
                    <a:lumMod val="50000"/>
                  </a:schemeClr>
                </a:solidFill>
              </a:rPr>
              <a:t>StockCode</a:t>
            </a:r>
            <a:endParaRPr lang="en-US" sz="1600" dirty="0">
              <a:solidFill>
                <a:schemeClr val="accent3">
                  <a:lumMod val="50000"/>
                </a:schemeClr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3">
                    <a:lumMod val="50000"/>
                  </a:schemeClr>
                </a:solidFill>
              </a:rPr>
              <a:t>Description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3">
                    <a:lumMod val="50000"/>
                  </a:schemeClr>
                </a:solidFill>
              </a:rPr>
              <a:t>Quantity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accent3">
                    <a:lumMod val="50000"/>
                  </a:schemeClr>
                </a:solidFill>
              </a:rPr>
              <a:t>InvoiceDate</a:t>
            </a:r>
            <a:endParaRPr lang="en-US" sz="1600" dirty="0">
              <a:solidFill>
                <a:schemeClr val="accent3">
                  <a:lumMod val="50000"/>
                </a:schemeClr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accent3">
                    <a:lumMod val="50000"/>
                  </a:schemeClr>
                </a:solidFill>
              </a:rPr>
              <a:t>UnitPrice</a:t>
            </a:r>
            <a:endParaRPr lang="en-US" sz="1600" dirty="0">
              <a:solidFill>
                <a:schemeClr val="accent3">
                  <a:lumMod val="50000"/>
                </a:schemeClr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accent3">
                    <a:lumMod val="50000"/>
                  </a:schemeClr>
                </a:solidFill>
              </a:rPr>
              <a:t>CustomerID</a:t>
            </a:r>
            <a:endParaRPr lang="en-US" sz="1600" dirty="0">
              <a:solidFill>
                <a:schemeClr val="accent3">
                  <a:lumMod val="50000"/>
                </a:schemeClr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3">
                    <a:lumMod val="50000"/>
                  </a:schemeClr>
                </a:solidFill>
              </a:rPr>
              <a:t>Country</a:t>
            </a:r>
            <a:endParaRPr lang="en-CA" sz="1600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A4EAB0-060E-448F-A65C-C7DDE8CAEA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4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DECC4CB-C0AF-4468-9806-D8C4A79C0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About Data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81B90B1-568B-4F92-9319-DC537418AA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8353" y="2906404"/>
            <a:ext cx="7897327" cy="2962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2991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672C88F-0E8F-4464-B487-35DA351634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790891"/>
            <a:ext cx="10058400" cy="4078201"/>
          </a:xfrm>
        </p:spPr>
        <p:txBody>
          <a:bodyPr>
            <a:normAutofit fontScale="92500"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CA" dirty="0"/>
              <a:t>Based on the data fields and goals: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CA" dirty="0"/>
              <a:t>Clustering can useful compare to product level prediction because of the possible noise and complexity.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CA" dirty="0"/>
              <a:t>We can use product descriptions to group products and study the behavior of the groups. Therefore when we have a new product description, we can guess how much it can sell.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CA" dirty="0"/>
              <a:t>Pros: This can be useful as we are not bound to a specific id product.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CA" dirty="0"/>
              <a:t>Cons: there’s a chance that this hypothesis is wrong.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CA" dirty="0"/>
              <a:t>We can use product sales directly and group products based on that.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CA" dirty="0"/>
              <a:t>Pros: chance of grouping is much higher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CA" dirty="0"/>
              <a:t>Cons: we are bound to a specific id product.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CA" dirty="0"/>
              <a:t>Hybrid: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CA" dirty="0"/>
              <a:t>Pros: probably much higher accuracy than both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CA" dirty="0"/>
              <a:t>Cons: hard to implement and tune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DE0CE5F-B383-4D2F-B2EE-A96A08055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5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A814E51-D0C5-40E2-86DE-1AF25BC6BF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Planning and Assumptions</a:t>
            </a:r>
          </a:p>
        </p:txBody>
      </p:sp>
    </p:spTree>
    <p:extLst>
      <p:ext uri="{BB962C8B-B14F-4D97-AF65-F5344CB8AC3E}">
        <p14:creationId xmlns:p14="http://schemas.microsoft.com/office/powerpoint/2010/main" val="14046195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B0E2C0F-2805-4929-8FA1-AD72E760CF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25% null for customer ids which can be caused by the guest customer. less than 0.5% null values for descriptions. changing null customers to id= -1 and null description to empty cell. </a:t>
            </a:r>
          </a:p>
          <a:p>
            <a:r>
              <a:rPr lang="en-US" dirty="0"/>
              <a:t>Convert invoice date to datetime format.</a:t>
            </a:r>
            <a:endParaRPr lang="en-CA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18841CC-D00D-4A2C-A4B3-35EA4069B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6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B6B535E-45CB-4934-9136-DBE4C9475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Discovery and cleaning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362E1A5-4BE0-4309-B96E-1F0025DF27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5156" y="4400267"/>
            <a:ext cx="6668431" cy="133368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E24C826-B0E3-4BCD-9E15-C80B956956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999" b="-3305"/>
          <a:stretch/>
        </p:blipFill>
        <p:spPr>
          <a:xfrm>
            <a:off x="1227909" y="4082956"/>
            <a:ext cx="5296639" cy="555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5310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B0E2C0F-2805-4929-8FA1-AD72E760CF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CA" dirty="0"/>
              <a:t> For </a:t>
            </a:r>
            <a:r>
              <a:rPr lang="en-CA" dirty="0" err="1"/>
              <a:t>InvoiceNo</a:t>
            </a:r>
            <a:r>
              <a:rPr lang="en-CA" dirty="0"/>
              <a:t>, </a:t>
            </a:r>
            <a:r>
              <a:rPr lang="en-CA" dirty="0" err="1"/>
              <a:t>StockCode</a:t>
            </a:r>
            <a:r>
              <a:rPr lang="en-CA" dirty="0"/>
              <a:t>, Description, Country: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CA" dirty="0"/>
              <a:t>Remove all trailing and leading spaces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CA" dirty="0"/>
              <a:t>Make sure they are lower case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CA" dirty="0"/>
              <a:t>U.K by far and Germany and France are the prominent countries in order-level data.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18841CC-D00D-4A2C-A4B3-35EA4069B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7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B6B535E-45CB-4934-9136-DBE4C9475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Discovery and cleaning</a:t>
            </a:r>
          </a:p>
        </p:txBody>
      </p:sp>
    </p:spTree>
    <p:extLst>
      <p:ext uri="{BB962C8B-B14F-4D97-AF65-F5344CB8AC3E}">
        <p14:creationId xmlns:p14="http://schemas.microsoft.com/office/powerpoint/2010/main" val="24868342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5CC4BE6-20CE-4BC9-A462-D0A681D1F7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B6DD79-A1FA-4B1E-B974-8886FAD167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8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29627A1-B2BC-4DC0-ABE7-63DD4D8A7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63474E-72CF-459F-8009-A15EBFD139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3795" y="801332"/>
            <a:ext cx="5828068" cy="5828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1012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17F68A7-6695-4D7C-969F-11B4FFB860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CA" dirty="0"/>
              <a:t>Checking unique values in each columns: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500" dirty="0" err="1">
                <a:solidFill>
                  <a:schemeClr val="accent3">
                    <a:lumMod val="50000"/>
                  </a:schemeClr>
                </a:solidFill>
              </a:rPr>
              <a:t>InvoiceNo</a:t>
            </a:r>
            <a:r>
              <a:rPr lang="en-US" sz="1500" dirty="0">
                <a:solidFill>
                  <a:schemeClr val="accent3">
                    <a:lumMod val="50000"/>
                  </a:schemeClr>
                </a:solidFill>
              </a:rPr>
              <a:t> unique count and percentage: 25900, 4.78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500" dirty="0" err="1">
                <a:solidFill>
                  <a:schemeClr val="accent3">
                    <a:lumMod val="50000"/>
                  </a:schemeClr>
                </a:solidFill>
              </a:rPr>
              <a:t>StockCode</a:t>
            </a:r>
            <a:r>
              <a:rPr lang="en-US" sz="1500" dirty="0">
                <a:solidFill>
                  <a:schemeClr val="accent3">
                    <a:lumMod val="50000"/>
                  </a:schemeClr>
                </a:solidFill>
              </a:rPr>
              <a:t> unique count and percentage: 3958, 0.73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accent3">
                    <a:lumMod val="50000"/>
                  </a:schemeClr>
                </a:solidFill>
              </a:rPr>
              <a:t>Description unique count and percentage: 4195, 0.77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accent3">
                    <a:lumMod val="50000"/>
                  </a:schemeClr>
                </a:solidFill>
              </a:rPr>
              <a:t>Quantity unique count and percentage: 722, 0.13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500" dirty="0" err="1">
                <a:solidFill>
                  <a:schemeClr val="accent3">
                    <a:lumMod val="50000"/>
                  </a:schemeClr>
                </a:solidFill>
              </a:rPr>
              <a:t>InvoiceDate</a:t>
            </a:r>
            <a:r>
              <a:rPr lang="en-US" sz="1500" dirty="0">
                <a:solidFill>
                  <a:schemeClr val="accent3">
                    <a:lumMod val="50000"/>
                  </a:schemeClr>
                </a:solidFill>
              </a:rPr>
              <a:t> unique count and percentage: 23260, 4.29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500" dirty="0" err="1">
                <a:solidFill>
                  <a:schemeClr val="accent3">
                    <a:lumMod val="50000"/>
                  </a:schemeClr>
                </a:solidFill>
              </a:rPr>
              <a:t>UnitPrice</a:t>
            </a:r>
            <a:r>
              <a:rPr lang="en-US" sz="1500" dirty="0">
                <a:solidFill>
                  <a:schemeClr val="accent3">
                    <a:lumMod val="50000"/>
                  </a:schemeClr>
                </a:solidFill>
              </a:rPr>
              <a:t> unique count and percentage: 1630, 0.30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500" dirty="0" err="1">
                <a:solidFill>
                  <a:schemeClr val="accent3">
                    <a:lumMod val="50000"/>
                  </a:schemeClr>
                </a:solidFill>
              </a:rPr>
              <a:t>CustomerID</a:t>
            </a:r>
            <a:r>
              <a:rPr lang="en-US" sz="1500" dirty="0">
                <a:solidFill>
                  <a:schemeClr val="accent3">
                    <a:lumMod val="50000"/>
                  </a:schemeClr>
                </a:solidFill>
              </a:rPr>
              <a:t> unique count and percentage: 4373, 0.81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accent3">
                    <a:lumMod val="50000"/>
                  </a:schemeClr>
                </a:solidFill>
              </a:rPr>
              <a:t>Country unique count and percentage: 38, 0.01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tx1"/>
                </a:solidFill>
              </a:rPr>
              <a:t>As it was mentioned before data seems to be very spotty (looking at </a:t>
            </a:r>
            <a:r>
              <a:rPr lang="en-US" sz="1800" dirty="0" err="1">
                <a:solidFill>
                  <a:schemeClr val="tx1"/>
                </a:solidFill>
              </a:rPr>
              <a:t>InvoiceDate</a:t>
            </a:r>
            <a:r>
              <a:rPr lang="en-US" sz="1800" dirty="0">
                <a:solidFill>
                  <a:schemeClr val="tx1"/>
                </a:solidFill>
              </a:rPr>
              <a:t>)</a:t>
            </a:r>
            <a:r>
              <a:rPr lang="en-US" sz="1700" dirty="0">
                <a:solidFill>
                  <a:schemeClr val="tx1"/>
                </a:solidFill>
              </a:rPr>
              <a:t>.</a:t>
            </a:r>
            <a:endParaRPr lang="en-CA" sz="1700" dirty="0">
              <a:solidFill>
                <a:schemeClr val="tx1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C3272AA-D3E6-4BB6-A76B-D837CC864D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9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75B4B07-5B3B-4774-A820-BBC4DFB09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Discovery and cleaning</a:t>
            </a:r>
          </a:p>
        </p:txBody>
      </p:sp>
    </p:spTree>
    <p:extLst>
      <p:ext uri="{BB962C8B-B14F-4D97-AF65-F5344CB8AC3E}">
        <p14:creationId xmlns:p14="http://schemas.microsoft.com/office/powerpoint/2010/main" val="2282183654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VTI">
  <a:themeElements>
    <a:clrScheme name="Brights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Consolas-Verdana">
      <a:majorFont>
        <a:latin typeface="Consolas" panose="020B0609020204030204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Verdana" panose="020B060403050404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inimalist_Light_Sales Pitch_03_Win32_AS_v2" id="{CF4846AB-E769-4F64-85D9-28E4AEB533C2}" vid="{4425D9ED-C4EC-465B-AB7E-72A929978A0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fa6e671f1cd7e4d96ff9652be322dd5e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4e2496f70b101db0b8013f30a071bbf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6A7FA506-1E93-4CA4-B270-1F08FD18C36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F2FE978-FCBC-4C90-A410-B547AA70606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8F4328E-77DF-41E8-952F-124AE19F1F7C}">
  <ds:schemaRefs>
    <ds:schemaRef ds:uri="http://purl.org/dc/terms/"/>
    <ds:schemaRef ds:uri="http://schemas.microsoft.com/office/2006/metadata/properties"/>
    <ds:schemaRef ds:uri="http://schemas.openxmlformats.org/package/2006/metadata/core-properties"/>
    <ds:schemaRef ds:uri="http://schemas.microsoft.com/office/2006/documentManagement/types"/>
    <ds:schemaRef ds:uri="http://purl.org/dc/dcmitype/"/>
    <ds:schemaRef ds:uri="http://purl.org/dc/elements/1.1/"/>
    <ds:schemaRef ds:uri="http://www.w3.org/XML/1998/namespace"/>
    <ds:schemaRef ds:uri="71af3243-3dd4-4a8d-8c0d-dd76da1f02a5"/>
    <ds:schemaRef ds:uri="16c05727-aa75-4e4a-9b5f-8a80a1165891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Light sales pitch presentation</Template>
  <TotalTime>795</TotalTime>
  <Words>1124</Words>
  <Application>Microsoft Office PowerPoint</Application>
  <PresentationFormat>Widescreen</PresentationFormat>
  <Paragraphs>156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Arial</vt:lpstr>
      <vt:lpstr>Calibri</vt:lpstr>
      <vt:lpstr>Consolas</vt:lpstr>
      <vt:lpstr>Courier New</vt:lpstr>
      <vt:lpstr>Verdana</vt:lpstr>
      <vt:lpstr>RetrospectVTI</vt:lpstr>
      <vt:lpstr>Online Retail A Case Study</vt:lpstr>
      <vt:lpstr>Agenda</vt:lpstr>
      <vt:lpstr>Goals</vt:lpstr>
      <vt:lpstr>About Data</vt:lpstr>
      <vt:lpstr>Planning and Assumptions</vt:lpstr>
      <vt:lpstr>Discovery and cleaning</vt:lpstr>
      <vt:lpstr>Discovery and cleaning</vt:lpstr>
      <vt:lpstr>PowerPoint Presentation</vt:lpstr>
      <vt:lpstr>Discovery and cleaning</vt:lpstr>
      <vt:lpstr>Discovery and cleaning</vt:lpstr>
      <vt:lpstr>Discovery and cleaning</vt:lpstr>
      <vt:lpstr>Discovery and cleaning</vt:lpstr>
      <vt:lpstr>Discovery and cleaning</vt:lpstr>
      <vt:lpstr>Cumulative sum of the most frequent</vt:lpstr>
      <vt:lpstr>Discovery and cleaning</vt:lpstr>
      <vt:lpstr>Approach 1: Use description</vt:lpstr>
      <vt:lpstr>Most Frequent Words before</vt:lpstr>
      <vt:lpstr>Regular Expression Processes</vt:lpstr>
      <vt:lpstr>Most Frequent Words after</vt:lpstr>
      <vt:lpstr>Tokenization and Feature extraction</vt:lpstr>
      <vt:lpstr>K-means</vt:lpstr>
      <vt:lpstr>Sample of K-means Clusters</vt:lpstr>
      <vt:lpstr>K-means Quantity Cumulative Sum</vt:lpstr>
      <vt:lpstr>Approach 2: Use Sales Quantity</vt:lpstr>
      <vt:lpstr>Moving average and Merging Time Series</vt:lpstr>
      <vt:lpstr>PowerPoint Presentation</vt:lpstr>
      <vt:lpstr>Euclidian Metric</vt:lpstr>
      <vt:lpstr>Dynamic time warping</vt:lpstr>
      <vt:lpstr>Result and discussions</vt:lpstr>
      <vt:lpstr>Question(s)??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SALES PITCH</dc:title>
  <dc:creator>Keyhan Babaee</dc:creator>
  <cp:lastModifiedBy>Keyhan Babaee</cp:lastModifiedBy>
  <cp:revision>254</cp:revision>
  <dcterms:created xsi:type="dcterms:W3CDTF">2020-11-20T18:58:04Z</dcterms:created>
  <dcterms:modified xsi:type="dcterms:W3CDTF">2021-11-24T16:55:38Z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